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
  </p:sldMasterIdLst>
  <p:notesMasterIdLst>
    <p:notesMasterId r:id="rId37"/>
  </p:notesMasterIdLst>
  <p:handoutMasterIdLst>
    <p:handoutMasterId r:id="rId38"/>
  </p:handoutMasterIdLst>
  <p:sldIdLst>
    <p:sldId id="542" r:id="rId2"/>
    <p:sldId id="447" r:id="rId3"/>
    <p:sldId id="498" r:id="rId4"/>
    <p:sldId id="500" r:id="rId5"/>
    <p:sldId id="499" r:id="rId6"/>
    <p:sldId id="501" r:id="rId7"/>
    <p:sldId id="502" r:id="rId8"/>
    <p:sldId id="503" r:id="rId9"/>
    <p:sldId id="534" r:id="rId10"/>
    <p:sldId id="535" r:id="rId11"/>
    <p:sldId id="506" r:id="rId12"/>
    <p:sldId id="507" r:id="rId13"/>
    <p:sldId id="508" r:id="rId14"/>
    <p:sldId id="509" r:id="rId15"/>
    <p:sldId id="511" r:id="rId16"/>
    <p:sldId id="512" r:id="rId17"/>
    <p:sldId id="513" r:id="rId18"/>
    <p:sldId id="538" r:id="rId19"/>
    <p:sldId id="515" r:id="rId20"/>
    <p:sldId id="516" r:id="rId21"/>
    <p:sldId id="536" r:id="rId22"/>
    <p:sldId id="510" r:id="rId23"/>
    <p:sldId id="518" r:id="rId24"/>
    <p:sldId id="526" r:id="rId25"/>
    <p:sldId id="525" r:id="rId26"/>
    <p:sldId id="524" r:id="rId27"/>
    <p:sldId id="523" r:id="rId28"/>
    <p:sldId id="527" r:id="rId29"/>
    <p:sldId id="528" r:id="rId30"/>
    <p:sldId id="539" r:id="rId31"/>
    <p:sldId id="540" r:id="rId32"/>
    <p:sldId id="532" r:id="rId33"/>
    <p:sldId id="448" r:id="rId34"/>
    <p:sldId id="544" r:id="rId35"/>
    <p:sldId id="545" r:id="rId36"/>
  </p:sldIdLst>
  <p:sldSz cx="9144000" cy="5143500" type="screen16x9"/>
  <p:notesSz cx="9356725" cy="7053263"/>
  <p:defaultTextStyle>
    <a:defPPr>
      <a:defRPr lang="en-US"/>
    </a:defPPr>
    <a:lvl1pPr algn="ctr" rtl="0" fontAlgn="base">
      <a:lnSpc>
        <a:spcPct val="95000"/>
      </a:lnSpc>
      <a:spcBef>
        <a:spcPct val="50000"/>
      </a:spcBef>
      <a:spcAft>
        <a:spcPct val="0"/>
      </a:spcAft>
      <a:defRPr kern="1200">
        <a:solidFill>
          <a:schemeClr val="tx1"/>
        </a:solidFill>
        <a:latin typeface="Arial" charset="0"/>
        <a:ea typeface="+mn-ea"/>
        <a:cs typeface="Arial" charset="0"/>
      </a:defRPr>
    </a:lvl1pPr>
    <a:lvl2pPr marL="457200" algn="ctr" rtl="0" fontAlgn="base">
      <a:lnSpc>
        <a:spcPct val="95000"/>
      </a:lnSpc>
      <a:spcBef>
        <a:spcPct val="50000"/>
      </a:spcBef>
      <a:spcAft>
        <a:spcPct val="0"/>
      </a:spcAft>
      <a:defRPr kern="1200">
        <a:solidFill>
          <a:schemeClr val="tx1"/>
        </a:solidFill>
        <a:latin typeface="Arial" charset="0"/>
        <a:ea typeface="+mn-ea"/>
        <a:cs typeface="Arial" charset="0"/>
      </a:defRPr>
    </a:lvl2pPr>
    <a:lvl3pPr marL="914400" algn="ctr" rtl="0" fontAlgn="base">
      <a:lnSpc>
        <a:spcPct val="95000"/>
      </a:lnSpc>
      <a:spcBef>
        <a:spcPct val="50000"/>
      </a:spcBef>
      <a:spcAft>
        <a:spcPct val="0"/>
      </a:spcAft>
      <a:defRPr kern="1200">
        <a:solidFill>
          <a:schemeClr val="tx1"/>
        </a:solidFill>
        <a:latin typeface="Arial" charset="0"/>
        <a:ea typeface="+mn-ea"/>
        <a:cs typeface="Arial" charset="0"/>
      </a:defRPr>
    </a:lvl3pPr>
    <a:lvl4pPr marL="1371600" algn="ctr" rtl="0" fontAlgn="base">
      <a:lnSpc>
        <a:spcPct val="95000"/>
      </a:lnSpc>
      <a:spcBef>
        <a:spcPct val="50000"/>
      </a:spcBef>
      <a:spcAft>
        <a:spcPct val="0"/>
      </a:spcAft>
      <a:defRPr kern="1200">
        <a:solidFill>
          <a:schemeClr val="tx1"/>
        </a:solidFill>
        <a:latin typeface="Arial" charset="0"/>
        <a:ea typeface="+mn-ea"/>
        <a:cs typeface="Arial" charset="0"/>
      </a:defRPr>
    </a:lvl4pPr>
    <a:lvl5pPr marL="1828800" algn="ctr" rtl="0" fontAlgn="base">
      <a:lnSpc>
        <a:spcPct val="95000"/>
      </a:lnSpc>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60">
          <p15:clr>
            <a:srgbClr val="A4A3A4"/>
          </p15:clr>
        </p15:guide>
        <p15:guide id="2" orient="horz" pos="2960">
          <p15:clr>
            <a:srgbClr val="A4A3A4"/>
          </p15:clr>
        </p15:guide>
        <p15:guide id="3" orient="horz" pos="781">
          <p15:clr>
            <a:srgbClr val="A4A3A4"/>
          </p15:clr>
        </p15:guide>
        <p15:guide id="4" pos="630">
          <p15:clr>
            <a:srgbClr val="A4A3A4"/>
          </p15:clr>
        </p15:guide>
        <p15:guide id="5" pos="5190">
          <p15:clr>
            <a:srgbClr val="A4A3A4"/>
          </p15:clr>
        </p15:guide>
      </p15:sldGuideLst>
    </p:ext>
    <p:ext uri="{2D200454-40CA-4A62-9FC3-DE9A4176ACB9}">
      <p15:notesGuideLst xmlns:p15="http://schemas.microsoft.com/office/powerpoint/2012/main">
        <p15:guide id="1" orient="horz" pos="2222">
          <p15:clr>
            <a:srgbClr val="A4A3A4"/>
          </p15:clr>
        </p15:guide>
        <p15:guide id="2" pos="29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ED"/>
    <a:srgbClr val="D1D4DA"/>
    <a:srgbClr val="000000"/>
    <a:srgbClr val="FFFFFF"/>
    <a:srgbClr val="D7E1FA"/>
    <a:srgbClr val="FFD7AA"/>
    <a:srgbClr val="DCF0A5"/>
    <a:srgbClr val="E15005"/>
    <a:srgbClr val="FFF096"/>
    <a:srgbClr val="427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89080" autoAdjust="0"/>
  </p:normalViewPr>
  <p:slideViewPr>
    <p:cSldViewPr snapToGrid="0">
      <p:cViewPr varScale="1">
        <p:scale>
          <a:sx n="137" d="100"/>
          <a:sy n="137" d="100"/>
        </p:scale>
        <p:origin x="1026" y="108"/>
      </p:cViewPr>
      <p:guideLst>
        <p:guide orient="horz" pos="660"/>
        <p:guide orient="horz" pos="2960"/>
        <p:guide orient="horz" pos="781"/>
        <p:guide pos="630"/>
        <p:guide pos="5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806"/>
    </p:cViewPr>
  </p:sorterViewPr>
  <p:notesViewPr>
    <p:cSldViewPr snapToGrid="0">
      <p:cViewPr>
        <p:scale>
          <a:sx n="150" d="100"/>
          <a:sy n="150" d="100"/>
        </p:scale>
        <p:origin x="-72" y="3540"/>
      </p:cViewPr>
      <p:guideLst>
        <p:guide orient="horz" pos="2222"/>
        <p:guide pos="29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Ithaka_NY61\Ithaka%20S+R\Sustainability%20and%20Scholarly%20Communications\Current%20Projects\NEH%20Host%20US\Report%20documents\Toolkit\Companion%20Spreadsheet%20for%20Key%20Stakeholders%20Mee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29523321162529"/>
          <c:y val="3.5256410256410256E-2"/>
          <c:w val="0.46954986624491096"/>
          <c:h val="0.82199777912376371"/>
        </c:manualLayout>
      </c:layout>
      <c:barChart>
        <c:barDir val="bar"/>
        <c:grouping val="stacked"/>
        <c:varyColors val="0"/>
        <c:ser>
          <c:idx val="0"/>
          <c:order val="0"/>
          <c:tx>
            <c:strRef>
              <c:f>'Slides 7-10'!$B$4</c:f>
              <c:strCache>
                <c:ptCount val="1"/>
                <c:pt idx="0">
                  <c:v>Have also created or managed digital resources</c:v>
                </c:pt>
              </c:strCache>
            </c:strRef>
          </c:tx>
          <c:invertIfNegative val="0"/>
          <c:cat>
            <c:strRef>
              <c:f>'Slides 7-10'!$C$3:$H$3</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7-10'!$C$4:$H$4</c:f>
              <c:numCache>
                <c:formatCode>General</c:formatCode>
                <c:ptCount val="6"/>
                <c:pt idx="0">
                  <c:v>8</c:v>
                </c:pt>
                <c:pt idx="1">
                  <c:v>4</c:v>
                </c:pt>
                <c:pt idx="2">
                  <c:v>11</c:v>
                </c:pt>
                <c:pt idx="3">
                  <c:v>19</c:v>
                </c:pt>
                <c:pt idx="4">
                  <c:v>18</c:v>
                </c:pt>
                <c:pt idx="5">
                  <c:v>22</c:v>
                </c:pt>
              </c:numCache>
            </c:numRef>
          </c:val>
        </c:ser>
        <c:ser>
          <c:idx val="1"/>
          <c:order val="1"/>
          <c:tx>
            <c:strRef>
              <c:f>'Slides 7-10'!$B$5</c:f>
              <c:strCache>
                <c:ptCount val="1"/>
                <c:pt idx="0">
                  <c:v>Have used digital resources</c:v>
                </c:pt>
              </c:strCache>
            </c:strRef>
          </c:tx>
          <c:invertIfNegative val="0"/>
          <c:cat>
            <c:strRef>
              <c:f>'Slides 7-10'!$C$3:$H$3</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7-10'!$C$5:$H$5</c:f>
              <c:numCache>
                <c:formatCode>General</c:formatCode>
                <c:ptCount val="6"/>
                <c:pt idx="0">
                  <c:v>22</c:v>
                </c:pt>
                <c:pt idx="1">
                  <c:v>10</c:v>
                </c:pt>
                <c:pt idx="2">
                  <c:v>36</c:v>
                </c:pt>
                <c:pt idx="3">
                  <c:v>20</c:v>
                </c:pt>
                <c:pt idx="4">
                  <c:v>53</c:v>
                </c:pt>
                <c:pt idx="5">
                  <c:v>47</c:v>
                </c:pt>
              </c:numCache>
            </c:numRef>
          </c:val>
        </c:ser>
        <c:dLbls>
          <c:showLegendKey val="0"/>
          <c:showVal val="0"/>
          <c:showCatName val="0"/>
          <c:showSerName val="0"/>
          <c:showPercent val="0"/>
          <c:showBubbleSize val="0"/>
        </c:dLbls>
        <c:gapWidth val="150"/>
        <c:overlap val="100"/>
        <c:axId val="165422560"/>
        <c:axId val="165424520"/>
      </c:barChart>
      <c:catAx>
        <c:axId val="165422560"/>
        <c:scaling>
          <c:orientation val="minMax"/>
        </c:scaling>
        <c:delete val="0"/>
        <c:axPos val="l"/>
        <c:numFmt formatCode="General" sourceLinked="0"/>
        <c:majorTickMark val="out"/>
        <c:minorTickMark val="none"/>
        <c:tickLblPos val="nextTo"/>
        <c:crossAx val="165424520"/>
        <c:crosses val="autoZero"/>
        <c:auto val="1"/>
        <c:lblAlgn val="ctr"/>
        <c:lblOffset val="100"/>
        <c:noMultiLvlLbl val="0"/>
      </c:catAx>
      <c:valAx>
        <c:axId val="165424520"/>
        <c:scaling>
          <c:orientation val="minMax"/>
          <c:max val="80"/>
        </c:scaling>
        <c:delete val="0"/>
        <c:axPos val="b"/>
        <c:majorGridlines/>
        <c:title>
          <c:tx>
            <c:rich>
              <a:bodyPr/>
              <a:lstStyle/>
              <a:p>
                <a:pPr>
                  <a:defRPr/>
                </a:pPr>
                <a:r>
                  <a:rPr lang="en-US"/>
                  <a:t>Number of respondents</a:t>
                </a:r>
              </a:p>
            </c:rich>
          </c:tx>
          <c:overlay val="0"/>
        </c:title>
        <c:numFmt formatCode="General" sourceLinked="1"/>
        <c:majorTickMark val="out"/>
        <c:minorTickMark val="none"/>
        <c:tickLblPos val="nextTo"/>
        <c:crossAx val="165422560"/>
        <c:crosses val="autoZero"/>
        <c:crossBetween val="between"/>
        <c:majorUnit val="20"/>
      </c:valAx>
    </c:plotArea>
    <c:legend>
      <c:legendPos val="r"/>
      <c:legendEntry>
        <c:idx val="0"/>
        <c:delete val="1"/>
      </c:legendEntry>
      <c:layout>
        <c:manualLayout>
          <c:xMode val="edge"/>
          <c:yMode val="edge"/>
          <c:x val="0.74320415830374165"/>
          <c:y val="0.33449390941516932"/>
          <c:w val="0.24699192012763163"/>
          <c:h val="0.25408944074298406"/>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6763988986343645"/>
          <c:y val="3.5256410256410256E-2"/>
          <c:w val="0.46750779996986785"/>
          <c:h val="0.82199777912376371"/>
        </c:manualLayout>
      </c:layout>
      <c:barChart>
        <c:barDir val="bar"/>
        <c:grouping val="stacked"/>
        <c:varyColors val="0"/>
        <c:ser>
          <c:idx val="0"/>
          <c:order val="0"/>
          <c:tx>
            <c:strRef>
              <c:f>'Slides 7-10'!$B$4</c:f>
              <c:strCache>
                <c:ptCount val="1"/>
                <c:pt idx="0">
                  <c:v>Have also created or managed digital resources</c:v>
                </c:pt>
              </c:strCache>
            </c:strRef>
          </c:tx>
          <c:spPr>
            <a:ln>
              <a:noFill/>
            </a:ln>
            <a:effectLst/>
          </c:spPr>
          <c:invertIfNegative val="0"/>
          <c:cat>
            <c:strRef>
              <c:f>'Slides 7-10'!$C$3:$H$3</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7-10'!$C$4:$H$4</c:f>
              <c:numCache>
                <c:formatCode>General</c:formatCode>
                <c:ptCount val="6"/>
                <c:pt idx="0">
                  <c:v>8</c:v>
                </c:pt>
                <c:pt idx="1">
                  <c:v>4</c:v>
                </c:pt>
                <c:pt idx="2">
                  <c:v>11</c:v>
                </c:pt>
                <c:pt idx="3">
                  <c:v>19</c:v>
                </c:pt>
                <c:pt idx="4">
                  <c:v>18</c:v>
                </c:pt>
                <c:pt idx="5">
                  <c:v>22</c:v>
                </c:pt>
              </c:numCache>
            </c:numRef>
          </c:val>
        </c:ser>
        <c:ser>
          <c:idx val="1"/>
          <c:order val="1"/>
          <c:tx>
            <c:strRef>
              <c:f>'Slides 7-10'!$B$5</c:f>
              <c:strCache>
                <c:ptCount val="1"/>
                <c:pt idx="0">
                  <c:v>Have used digital resources</c:v>
                </c:pt>
              </c:strCache>
            </c:strRef>
          </c:tx>
          <c:spPr>
            <a:ln>
              <a:noFill/>
            </a:ln>
            <a:effectLst/>
          </c:spPr>
          <c:invertIfNegative val="0"/>
          <c:cat>
            <c:strRef>
              <c:f>'Slides 7-10'!$C$3:$H$3</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7-10'!$C$5:$H$5</c:f>
              <c:numCache>
                <c:formatCode>General</c:formatCode>
                <c:ptCount val="6"/>
                <c:pt idx="0">
                  <c:v>22</c:v>
                </c:pt>
                <c:pt idx="1">
                  <c:v>10</c:v>
                </c:pt>
                <c:pt idx="2">
                  <c:v>36</c:v>
                </c:pt>
                <c:pt idx="3">
                  <c:v>20</c:v>
                </c:pt>
                <c:pt idx="4">
                  <c:v>53</c:v>
                </c:pt>
                <c:pt idx="5">
                  <c:v>47</c:v>
                </c:pt>
              </c:numCache>
            </c:numRef>
          </c:val>
        </c:ser>
        <c:dLbls>
          <c:showLegendKey val="0"/>
          <c:showVal val="0"/>
          <c:showCatName val="0"/>
          <c:showSerName val="0"/>
          <c:showPercent val="0"/>
          <c:showBubbleSize val="0"/>
        </c:dLbls>
        <c:gapWidth val="150"/>
        <c:overlap val="100"/>
        <c:axId val="165425304"/>
        <c:axId val="165425696"/>
      </c:barChart>
      <c:catAx>
        <c:axId val="165425304"/>
        <c:scaling>
          <c:orientation val="minMax"/>
        </c:scaling>
        <c:delete val="0"/>
        <c:axPos val="l"/>
        <c:numFmt formatCode="General" sourceLinked="0"/>
        <c:majorTickMark val="out"/>
        <c:minorTickMark val="none"/>
        <c:tickLblPos val="nextTo"/>
        <c:crossAx val="165425696"/>
        <c:crosses val="autoZero"/>
        <c:auto val="1"/>
        <c:lblAlgn val="ctr"/>
        <c:lblOffset val="100"/>
        <c:noMultiLvlLbl val="0"/>
      </c:catAx>
      <c:valAx>
        <c:axId val="165425696"/>
        <c:scaling>
          <c:orientation val="minMax"/>
          <c:max val="80"/>
        </c:scaling>
        <c:delete val="0"/>
        <c:axPos val="b"/>
        <c:majorGridlines/>
        <c:title>
          <c:tx>
            <c:rich>
              <a:bodyPr/>
              <a:lstStyle/>
              <a:p>
                <a:pPr>
                  <a:defRPr/>
                </a:pPr>
                <a:r>
                  <a:rPr lang="en-US"/>
                  <a:t>Number of respondents</a:t>
                </a:r>
              </a:p>
            </c:rich>
          </c:tx>
          <c:overlay val="0"/>
        </c:title>
        <c:numFmt formatCode="General" sourceLinked="1"/>
        <c:majorTickMark val="out"/>
        <c:minorTickMark val="none"/>
        <c:tickLblPos val="nextTo"/>
        <c:crossAx val="165425304"/>
        <c:crosses val="autoZero"/>
        <c:crossBetween val="between"/>
        <c:majorUnit val="20"/>
      </c:valAx>
    </c:plotArea>
    <c:legend>
      <c:legendPos val="r"/>
      <c:layout>
        <c:manualLayout>
          <c:xMode val="edge"/>
          <c:yMode val="edge"/>
          <c:x val="0.76358254850496521"/>
          <c:y val="0.28805622854835455"/>
          <c:w val="0.22661352992640627"/>
          <c:h val="0.32773369674944541"/>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6878624550086105"/>
          <c:y val="3.5256410256410256E-2"/>
          <c:w val="0.46588689879518302"/>
          <c:h val="0.82629120837326764"/>
        </c:manualLayout>
      </c:layout>
      <c:barChart>
        <c:barDir val="bar"/>
        <c:grouping val="stacked"/>
        <c:varyColors val="0"/>
        <c:ser>
          <c:idx val="0"/>
          <c:order val="0"/>
          <c:tx>
            <c:strRef>
              <c:f>'Slides 7-10'!$B$31</c:f>
              <c:strCache>
                <c:ptCount val="1"/>
                <c:pt idx="0">
                  <c:v>Digital resources that were created primarily for public use</c:v>
                </c:pt>
              </c:strCache>
            </c:strRef>
          </c:tx>
          <c:spPr>
            <a:solidFill>
              <a:schemeClr val="accent3"/>
            </a:solidFill>
            <a:ln>
              <a:noFill/>
            </a:ln>
            <a:effectLst/>
          </c:spPr>
          <c:invertIfNegative val="0"/>
          <c:cat>
            <c:strRef>
              <c:f>'Slides 7-10'!$C$30:$H$30</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7-10'!$C$31:$H$31</c:f>
              <c:numCache>
                <c:formatCode>General</c:formatCode>
                <c:ptCount val="6"/>
                <c:pt idx="0">
                  <c:v>5</c:v>
                </c:pt>
                <c:pt idx="1">
                  <c:v>3</c:v>
                </c:pt>
                <c:pt idx="2">
                  <c:v>7</c:v>
                </c:pt>
                <c:pt idx="3">
                  <c:v>15</c:v>
                </c:pt>
                <c:pt idx="4">
                  <c:v>13</c:v>
                </c:pt>
                <c:pt idx="5">
                  <c:v>14</c:v>
                </c:pt>
              </c:numCache>
            </c:numRef>
          </c:val>
        </c:ser>
        <c:ser>
          <c:idx val="1"/>
          <c:order val="1"/>
          <c:tx>
            <c:strRef>
              <c:f>'Slides 7-10'!$B$32</c:f>
              <c:strCache>
                <c:ptCount val="1"/>
                <c:pt idx="0">
                  <c:v>Have also created or managed digital resources</c:v>
                </c:pt>
              </c:strCache>
            </c:strRef>
          </c:tx>
          <c:spPr>
            <a:solidFill>
              <a:schemeClr val="accent1"/>
            </a:solidFill>
            <a:ln>
              <a:noFill/>
            </a:ln>
            <a:effectLst/>
          </c:spPr>
          <c:invertIfNegative val="0"/>
          <c:cat>
            <c:strRef>
              <c:f>'Slides 7-10'!$C$30:$H$30</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7-10'!$C$32:$H$32</c:f>
              <c:numCache>
                <c:formatCode>General</c:formatCode>
                <c:ptCount val="6"/>
                <c:pt idx="0">
                  <c:v>3</c:v>
                </c:pt>
                <c:pt idx="1">
                  <c:v>1</c:v>
                </c:pt>
                <c:pt idx="2">
                  <c:v>4</c:v>
                </c:pt>
                <c:pt idx="3">
                  <c:v>4</c:v>
                </c:pt>
                <c:pt idx="4">
                  <c:v>5</c:v>
                </c:pt>
                <c:pt idx="5">
                  <c:v>8</c:v>
                </c:pt>
              </c:numCache>
            </c:numRef>
          </c:val>
        </c:ser>
        <c:ser>
          <c:idx val="2"/>
          <c:order val="2"/>
          <c:tx>
            <c:strRef>
              <c:f>'Slides 7-10'!$B$33</c:f>
              <c:strCache>
                <c:ptCount val="1"/>
                <c:pt idx="0">
                  <c:v>Have used digital resources</c:v>
                </c:pt>
              </c:strCache>
            </c:strRef>
          </c:tx>
          <c:spPr>
            <a:solidFill>
              <a:schemeClr val="accent2"/>
            </a:solidFill>
            <a:ln>
              <a:noFill/>
            </a:ln>
            <a:effectLst/>
          </c:spPr>
          <c:invertIfNegative val="0"/>
          <c:cat>
            <c:strRef>
              <c:f>'Slides 7-10'!$C$30:$H$30</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7-10'!$C$33:$H$33</c:f>
              <c:numCache>
                <c:formatCode>General</c:formatCode>
                <c:ptCount val="6"/>
                <c:pt idx="0">
                  <c:v>22</c:v>
                </c:pt>
                <c:pt idx="1">
                  <c:v>10</c:v>
                </c:pt>
                <c:pt idx="2">
                  <c:v>36</c:v>
                </c:pt>
                <c:pt idx="3">
                  <c:v>20</c:v>
                </c:pt>
                <c:pt idx="4">
                  <c:v>53</c:v>
                </c:pt>
                <c:pt idx="5">
                  <c:v>47</c:v>
                </c:pt>
              </c:numCache>
            </c:numRef>
          </c:val>
        </c:ser>
        <c:dLbls>
          <c:showLegendKey val="0"/>
          <c:showVal val="0"/>
          <c:showCatName val="0"/>
          <c:showSerName val="0"/>
          <c:showPercent val="0"/>
          <c:showBubbleSize val="0"/>
        </c:dLbls>
        <c:gapWidth val="150"/>
        <c:overlap val="100"/>
        <c:axId val="232839416"/>
        <c:axId val="232839808"/>
      </c:barChart>
      <c:catAx>
        <c:axId val="232839416"/>
        <c:scaling>
          <c:orientation val="minMax"/>
        </c:scaling>
        <c:delete val="0"/>
        <c:axPos val="l"/>
        <c:numFmt formatCode="General" sourceLinked="0"/>
        <c:majorTickMark val="out"/>
        <c:minorTickMark val="none"/>
        <c:tickLblPos val="nextTo"/>
        <c:crossAx val="232839808"/>
        <c:crosses val="autoZero"/>
        <c:auto val="1"/>
        <c:lblAlgn val="ctr"/>
        <c:lblOffset val="100"/>
        <c:noMultiLvlLbl val="0"/>
      </c:catAx>
      <c:valAx>
        <c:axId val="232839808"/>
        <c:scaling>
          <c:orientation val="minMax"/>
          <c:max val="80"/>
        </c:scaling>
        <c:delete val="0"/>
        <c:axPos val="b"/>
        <c:majorGridlines/>
        <c:title>
          <c:tx>
            <c:rich>
              <a:bodyPr/>
              <a:lstStyle/>
              <a:p>
                <a:pPr>
                  <a:defRPr/>
                </a:pPr>
                <a:r>
                  <a:rPr lang="en-US"/>
                  <a:t>Number of respondents</a:t>
                </a:r>
              </a:p>
            </c:rich>
          </c:tx>
          <c:overlay val="0"/>
        </c:title>
        <c:numFmt formatCode="General" sourceLinked="1"/>
        <c:majorTickMark val="out"/>
        <c:minorTickMark val="none"/>
        <c:tickLblPos val="nextTo"/>
        <c:crossAx val="232839416"/>
        <c:crosses val="autoZero"/>
        <c:crossBetween val="between"/>
        <c:majorUnit val="20"/>
      </c:valAx>
    </c:plotArea>
    <c:legend>
      <c:legendPos val="r"/>
      <c:layout>
        <c:manualLayout>
          <c:xMode val="edge"/>
          <c:yMode val="edge"/>
          <c:x val="0.7635825485049651"/>
          <c:y val="0.2301612658994549"/>
          <c:w val="0.22661352992640627"/>
          <c:h val="0.51617336294501648"/>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43808547553077"/>
          <c:y val="3.5256410256410256E-2"/>
          <c:w val="0.46204309354848772"/>
          <c:h val="0.82199777912376371"/>
        </c:manualLayout>
      </c:layout>
      <c:barChart>
        <c:barDir val="bar"/>
        <c:grouping val="stacked"/>
        <c:varyColors val="0"/>
        <c:ser>
          <c:idx val="0"/>
          <c:order val="0"/>
          <c:tx>
            <c:strRef>
              <c:f>'Slides 7-10'!$B$60</c:f>
              <c:strCache>
                <c:ptCount val="1"/>
                <c:pt idx="0">
                  <c:v>Digital resources that will continue to be added to or developed</c:v>
                </c:pt>
              </c:strCache>
            </c:strRef>
          </c:tx>
          <c:spPr>
            <a:solidFill>
              <a:schemeClr val="accent3"/>
            </a:solidFill>
          </c:spPr>
          <c:invertIfNegative val="0"/>
          <c:cat>
            <c:strRef>
              <c:f>'Slides 7-10'!$C$59:$H$59</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7-10'!$C$60:$H$60</c:f>
              <c:numCache>
                <c:formatCode>General</c:formatCode>
                <c:ptCount val="6"/>
                <c:pt idx="0">
                  <c:v>5</c:v>
                </c:pt>
                <c:pt idx="1">
                  <c:v>3</c:v>
                </c:pt>
                <c:pt idx="2">
                  <c:v>6</c:v>
                </c:pt>
                <c:pt idx="3">
                  <c:v>11</c:v>
                </c:pt>
                <c:pt idx="4">
                  <c:v>12</c:v>
                </c:pt>
                <c:pt idx="5">
                  <c:v>16</c:v>
                </c:pt>
              </c:numCache>
            </c:numRef>
          </c:val>
        </c:ser>
        <c:ser>
          <c:idx val="1"/>
          <c:order val="1"/>
          <c:tx>
            <c:strRef>
              <c:f>'Slides 7-10'!$B$61</c:f>
              <c:strCache>
                <c:ptCount val="1"/>
                <c:pt idx="0">
                  <c:v>Have also created or managed digital resources</c:v>
                </c:pt>
              </c:strCache>
            </c:strRef>
          </c:tx>
          <c:spPr>
            <a:solidFill>
              <a:schemeClr val="accent1"/>
            </a:solidFill>
          </c:spPr>
          <c:invertIfNegative val="0"/>
          <c:cat>
            <c:strRef>
              <c:f>'Slides 7-10'!$C$59:$H$59</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7-10'!$C$61:$H$61</c:f>
              <c:numCache>
                <c:formatCode>General</c:formatCode>
                <c:ptCount val="6"/>
                <c:pt idx="0">
                  <c:v>3</c:v>
                </c:pt>
                <c:pt idx="1">
                  <c:v>1</c:v>
                </c:pt>
                <c:pt idx="2">
                  <c:v>5</c:v>
                </c:pt>
                <c:pt idx="3">
                  <c:v>8</c:v>
                </c:pt>
                <c:pt idx="4">
                  <c:v>6</c:v>
                </c:pt>
                <c:pt idx="5">
                  <c:v>6</c:v>
                </c:pt>
              </c:numCache>
            </c:numRef>
          </c:val>
        </c:ser>
        <c:ser>
          <c:idx val="2"/>
          <c:order val="2"/>
          <c:tx>
            <c:strRef>
              <c:f>'Slides 7-10'!$B$62</c:f>
              <c:strCache>
                <c:ptCount val="1"/>
                <c:pt idx="0">
                  <c:v>Have used digital resources</c:v>
                </c:pt>
              </c:strCache>
            </c:strRef>
          </c:tx>
          <c:spPr>
            <a:solidFill>
              <a:schemeClr val="accent2"/>
            </a:solidFill>
          </c:spPr>
          <c:invertIfNegative val="0"/>
          <c:cat>
            <c:strRef>
              <c:f>'Slides 7-10'!$C$59:$H$59</c:f>
              <c:strCache>
                <c:ptCount val="6"/>
                <c:pt idx="0">
                  <c:v>Software/tools</c:v>
                </c:pt>
                <c:pt idx="1">
                  <c:v>Data produced from computational methods</c:v>
                </c:pt>
                <c:pt idx="2">
                  <c:v>Digital platforms</c:v>
                </c:pt>
                <c:pt idx="3">
                  <c:v>Informal scholarly communications</c:v>
                </c:pt>
                <c:pt idx="4">
                  <c:v>Secondary-source collections</c:v>
                </c:pt>
                <c:pt idx="5">
                  <c:v>Primary-source collections</c:v>
                </c:pt>
              </c:strCache>
            </c:strRef>
          </c:cat>
          <c:val>
            <c:numRef>
              <c:f>'Slides 7-10'!$C$62:$H$62</c:f>
              <c:numCache>
                <c:formatCode>General</c:formatCode>
                <c:ptCount val="6"/>
                <c:pt idx="0">
                  <c:v>22</c:v>
                </c:pt>
                <c:pt idx="1">
                  <c:v>10</c:v>
                </c:pt>
                <c:pt idx="2">
                  <c:v>36</c:v>
                </c:pt>
                <c:pt idx="3">
                  <c:v>20</c:v>
                </c:pt>
                <c:pt idx="4">
                  <c:v>53</c:v>
                </c:pt>
                <c:pt idx="5">
                  <c:v>47</c:v>
                </c:pt>
              </c:numCache>
            </c:numRef>
          </c:val>
        </c:ser>
        <c:dLbls>
          <c:showLegendKey val="0"/>
          <c:showVal val="0"/>
          <c:showCatName val="0"/>
          <c:showSerName val="0"/>
          <c:showPercent val="0"/>
          <c:showBubbleSize val="0"/>
        </c:dLbls>
        <c:gapWidth val="150"/>
        <c:overlap val="100"/>
        <c:axId val="232840592"/>
        <c:axId val="232840984"/>
      </c:barChart>
      <c:catAx>
        <c:axId val="232840592"/>
        <c:scaling>
          <c:orientation val="minMax"/>
        </c:scaling>
        <c:delete val="0"/>
        <c:axPos val="l"/>
        <c:numFmt formatCode="General" sourceLinked="0"/>
        <c:majorTickMark val="out"/>
        <c:minorTickMark val="none"/>
        <c:tickLblPos val="nextTo"/>
        <c:txPr>
          <a:bodyPr/>
          <a:lstStyle/>
          <a:p>
            <a:pPr>
              <a:defRPr sz="1200">
                <a:latin typeface="+mj-lt"/>
              </a:defRPr>
            </a:pPr>
            <a:endParaRPr lang="en-US"/>
          </a:p>
        </c:txPr>
        <c:crossAx val="232840984"/>
        <c:crosses val="autoZero"/>
        <c:auto val="1"/>
        <c:lblAlgn val="ctr"/>
        <c:lblOffset val="100"/>
        <c:noMultiLvlLbl val="0"/>
      </c:catAx>
      <c:valAx>
        <c:axId val="232840984"/>
        <c:scaling>
          <c:orientation val="minMax"/>
          <c:max val="80"/>
        </c:scaling>
        <c:delete val="0"/>
        <c:axPos val="b"/>
        <c:majorGridlines/>
        <c:title>
          <c:tx>
            <c:rich>
              <a:bodyPr/>
              <a:lstStyle/>
              <a:p>
                <a:pPr>
                  <a:defRPr sz="1200" b="1">
                    <a:latin typeface="+mj-lt"/>
                  </a:defRPr>
                </a:pPr>
                <a:r>
                  <a:rPr lang="en-US" sz="1200" b="1" dirty="0">
                    <a:latin typeface="+mj-lt"/>
                  </a:rPr>
                  <a:t>Number of respondents</a:t>
                </a:r>
              </a:p>
            </c:rich>
          </c:tx>
          <c:layout>
            <c:manualLayout>
              <c:xMode val="edge"/>
              <c:yMode val="edge"/>
              <c:x val="0.40193771158145281"/>
              <c:y val="0.92542724834004952"/>
            </c:manualLayout>
          </c:layout>
          <c:overlay val="0"/>
        </c:title>
        <c:numFmt formatCode="General" sourceLinked="1"/>
        <c:majorTickMark val="out"/>
        <c:minorTickMark val="none"/>
        <c:tickLblPos val="nextTo"/>
        <c:txPr>
          <a:bodyPr/>
          <a:lstStyle/>
          <a:p>
            <a:pPr>
              <a:defRPr sz="1200">
                <a:latin typeface="+mj-lt"/>
              </a:defRPr>
            </a:pPr>
            <a:endParaRPr lang="en-US"/>
          </a:p>
        </c:txPr>
        <c:crossAx val="232840592"/>
        <c:crosses val="autoZero"/>
        <c:crossBetween val="between"/>
        <c:majorUnit val="20"/>
      </c:valAx>
    </c:plotArea>
    <c:legend>
      <c:legendPos val="r"/>
      <c:layout>
        <c:manualLayout>
          <c:xMode val="edge"/>
          <c:yMode val="edge"/>
          <c:x val="0.75306672024658239"/>
          <c:y val="0.2268951627198707"/>
          <c:w val="0.23712936684619063"/>
          <c:h val="0.53112130425754267"/>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'Slide 11'!$C$3:$C$9</c:f>
              <c:strCache>
                <c:ptCount val="7"/>
                <c:pt idx="0">
                  <c:v>Visualizations</c:v>
                </c:pt>
                <c:pt idx="1">
                  <c:v>Software/tool</c:v>
                </c:pt>
                <c:pt idx="2">
                  <c:v>Data</c:v>
                </c:pt>
                <c:pt idx="3">
                  <c:v>Platform</c:v>
                </c:pt>
                <c:pt idx="4">
                  <c:v>Course website</c:v>
                </c:pt>
                <c:pt idx="5">
                  <c:v>Content collection-greater complexity</c:v>
                </c:pt>
                <c:pt idx="6">
                  <c:v>Content collection-less complexity</c:v>
                </c:pt>
              </c:strCache>
            </c:strRef>
          </c:cat>
          <c:val>
            <c:numRef>
              <c:f>'Slide 11'!$D$3:$D$9</c:f>
              <c:numCache>
                <c:formatCode>General</c:formatCode>
                <c:ptCount val="7"/>
                <c:pt idx="0">
                  <c:v>1</c:v>
                </c:pt>
                <c:pt idx="1">
                  <c:v>1</c:v>
                </c:pt>
                <c:pt idx="2">
                  <c:v>1</c:v>
                </c:pt>
                <c:pt idx="3">
                  <c:v>2</c:v>
                </c:pt>
                <c:pt idx="4">
                  <c:v>6</c:v>
                </c:pt>
                <c:pt idx="5">
                  <c:v>6</c:v>
                </c:pt>
                <c:pt idx="6">
                  <c:v>13</c:v>
                </c:pt>
              </c:numCache>
            </c:numRef>
          </c:val>
        </c:ser>
        <c:dLbls>
          <c:showLegendKey val="0"/>
          <c:showVal val="0"/>
          <c:showCatName val="0"/>
          <c:showSerName val="0"/>
          <c:showPercent val="0"/>
          <c:showBubbleSize val="0"/>
        </c:dLbls>
        <c:gapWidth val="150"/>
        <c:axId val="232841768"/>
        <c:axId val="232842160"/>
      </c:barChart>
      <c:catAx>
        <c:axId val="232841768"/>
        <c:scaling>
          <c:orientation val="minMax"/>
        </c:scaling>
        <c:delete val="0"/>
        <c:axPos val="l"/>
        <c:numFmt formatCode="General" sourceLinked="0"/>
        <c:majorTickMark val="out"/>
        <c:minorTickMark val="none"/>
        <c:tickLblPos val="nextTo"/>
        <c:txPr>
          <a:bodyPr/>
          <a:lstStyle/>
          <a:p>
            <a:pPr>
              <a:defRPr sz="1200">
                <a:latin typeface="+mj-lt"/>
              </a:defRPr>
            </a:pPr>
            <a:endParaRPr lang="en-US"/>
          </a:p>
        </c:txPr>
        <c:crossAx val="232842160"/>
        <c:crosses val="autoZero"/>
        <c:auto val="1"/>
        <c:lblAlgn val="ctr"/>
        <c:lblOffset val="100"/>
        <c:noMultiLvlLbl val="0"/>
      </c:catAx>
      <c:valAx>
        <c:axId val="232842160"/>
        <c:scaling>
          <c:orientation val="minMax"/>
          <c:max val="14"/>
        </c:scaling>
        <c:delete val="0"/>
        <c:axPos val="b"/>
        <c:majorGridlines/>
        <c:title>
          <c:tx>
            <c:rich>
              <a:bodyPr/>
              <a:lstStyle/>
              <a:p>
                <a:pPr>
                  <a:defRPr sz="1200">
                    <a:latin typeface="+mj-lt"/>
                  </a:defRPr>
                </a:pPr>
                <a:r>
                  <a:rPr lang="en-US" sz="1200">
                    <a:latin typeface="+mj-lt"/>
                  </a:rPr>
                  <a:t>Number of respondents</a:t>
                </a:r>
              </a:p>
            </c:rich>
          </c:tx>
          <c:overlay val="0"/>
        </c:title>
        <c:numFmt formatCode="General" sourceLinked="1"/>
        <c:majorTickMark val="out"/>
        <c:minorTickMark val="none"/>
        <c:tickLblPos val="nextTo"/>
        <c:txPr>
          <a:bodyPr/>
          <a:lstStyle/>
          <a:p>
            <a:pPr>
              <a:defRPr sz="1200">
                <a:latin typeface="+mj-lt"/>
              </a:defRPr>
            </a:pPr>
            <a:endParaRPr lang="en-US"/>
          </a:p>
        </c:txPr>
        <c:crossAx val="232841768"/>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76583809376772"/>
          <c:y val="3.5256410256410256E-2"/>
          <c:w val="0.44080760125572582"/>
          <c:h val="0.80335453260650258"/>
        </c:manualLayout>
      </c:layout>
      <c:barChart>
        <c:barDir val="bar"/>
        <c:grouping val="clustered"/>
        <c:varyColors val="0"/>
        <c:ser>
          <c:idx val="0"/>
          <c:order val="0"/>
          <c:tx>
            <c:strRef>
              <c:f>'Slides 13-14'!$H$3</c:f>
              <c:strCache>
                <c:ptCount val="1"/>
                <c:pt idx="0">
                  <c:v>Technical development</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13-14'!$H$4:$H$8</c:f>
              <c:numCache>
                <c:formatCode>General</c:formatCode>
                <c:ptCount val="5"/>
                <c:pt idx="0">
                  <c:v>0</c:v>
                </c:pt>
                <c:pt idx="1">
                  <c:v>3</c:v>
                </c:pt>
                <c:pt idx="2">
                  <c:v>1</c:v>
                </c:pt>
                <c:pt idx="3">
                  <c:v>4</c:v>
                </c:pt>
                <c:pt idx="4">
                  <c:v>8</c:v>
                </c:pt>
              </c:numCache>
            </c:numRef>
          </c:val>
        </c:ser>
        <c:ser>
          <c:idx val="1"/>
          <c:order val="1"/>
          <c:tx>
            <c:strRef>
              <c:f>'Slides 13-14'!$I$3</c:f>
              <c:strCache>
                <c:ptCount val="1"/>
                <c:pt idx="0">
                  <c:v>Content creation</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13-14'!$I$4:$I$8</c:f>
              <c:numCache>
                <c:formatCode>General</c:formatCode>
                <c:ptCount val="5"/>
                <c:pt idx="0">
                  <c:v>2</c:v>
                </c:pt>
                <c:pt idx="1">
                  <c:v>6</c:v>
                </c:pt>
                <c:pt idx="2">
                  <c:v>1</c:v>
                </c:pt>
                <c:pt idx="3">
                  <c:v>1</c:v>
                </c:pt>
                <c:pt idx="4">
                  <c:v>7</c:v>
                </c:pt>
              </c:numCache>
            </c:numRef>
          </c:val>
        </c:ser>
        <c:ser>
          <c:idx val="2"/>
          <c:order val="2"/>
          <c:tx>
            <c:strRef>
              <c:f>'Slides 13-14'!$J$3</c:f>
              <c:strCache>
                <c:ptCount val="1"/>
                <c:pt idx="0">
                  <c:v>Planning</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13-14'!$J$4:$J$8</c:f>
              <c:numCache>
                <c:formatCode>General</c:formatCode>
                <c:ptCount val="5"/>
                <c:pt idx="0">
                  <c:v>2</c:v>
                </c:pt>
                <c:pt idx="1">
                  <c:v>9</c:v>
                </c:pt>
                <c:pt idx="2">
                  <c:v>1</c:v>
                </c:pt>
                <c:pt idx="3">
                  <c:v>5</c:v>
                </c:pt>
                <c:pt idx="4">
                  <c:v>9</c:v>
                </c:pt>
              </c:numCache>
            </c:numRef>
          </c:val>
        </c:ser>
        <c:dLbls>
          <c:showLegendKey val="0"/>
          <c:showVal val="0"/>
          <c:showCatName val="0"/>
          <c:showSerName val="0"/>
          <c:showPercent val="0"/>
          <c:showBubbleSize val="0"/>
        </c:dLbls>
        <c:gapWidth val="150"/>
        <c:axId val="232842944"/>
        <c:axId val="233413616"/>
      </c:barChart>
      <c:catAx>
        <c:axId val="232842944"/>
        <c:scaling>
          <c:orientation val="minMax"/>
        </c:scaling>
        <c:delete val="0"/>
        <c:axPos val="l"/>
        <c:numFmt formatCode="General" sourceLinked="0"/>
        <c:majorTickMark val="out"/>
        <c:minorTickMark val="none"/>
        <c:tickLblPos val="nextTo"/>
        <c:txPr>
          <a:bodyPr/>
          <a:lstStyle/>
          <a:p>
            <a:pPr>
              <a:defRPr sz="1200">
                <a:latin typeface="+mj-lt"/>
              </a:defRPr>
            </a:pPr>
            <a:endParaRPr lang="en-US"/>
          </a:p>
        </c:txPr>
        <c:crossAx val="233413616"/>
        <c:crosses val="autoZero"/>
        <c:auto val="1"/>
        <c:lblAlgn val="ctr"/>
        <c:lblOffset val="100"/>
        <c:noMultiLvlLbl val="0"/>
      </c:catAx>
      <c:valAx>
        <c:axId val="233413616"/>
        <c:scaling>
          <c:orientation val="minMax"/>
          <c:max val="10"/>
        </c:scaling>
        <c:delete val="0"/>
        <c:axPos val="b"/>
        <c:majorGridlines/>
        <c:title>
          <c:tx>
            <c:rich>
              <a:bodyPr/>
              <a:lstStyle/>
              <a:p>
                <a:pPr>
                  <a:defRPr sz="1200">
                    <a:latin typeface="+mj-lt"/>
                  </a:defRPr>
                </a:pPr>
                <a:r>
                  <a:rPr lang="en-US" sz="1200">
                    <a:latin typeface="+mj-lt"/>
                  </a:rPr>
                  <a:t>Number of campus-hosted respondents</a:t>
                </a:r>
              </a:p>
            </c:rich>
          </c:tx>
          <c:overlay val="0"/>
        </c:title>
        <c:numFmt formatCode="General" sourceLinked="1"/>
        <c:majorTickMark val="out"/>
        <c:minorTickMark val="none"/>
        <c:tickLblPos val="nextTo"/>
        <c:txPr>
          <a:bodyPr/>
          <a:lstStyle/>
          <a:p>
            <a:pPr>
              <a:defRPr sz="1200">
                <a:latin typeface="+mj-lt"/>
              </a:defRPr>
            </a:pPr>
            <a:endParaRPr lang="en-US"/>
          </a:p>
        </c:txPr>
        <c:crossAx val="232842944"/>
        <c:crosses val="autoZero"/>
        <c:crossBetween val="between"/>
        <c:majorUnit val="2"/>
      </c:valAx>
    </c:plotArea>
    <c:legend>
      <c:legendPos val="r"/>
      <c:layout>
        <c:manualLayout>
          <c:xMode val="edge"/>
          <c:yMode val="edge"/>
          <c:x val="0.72360442077093301"/>
          <c:y val="0.3656607106803958"/>
          <c:w val="0.26659165766043924"/>
          <c:h val="0.22701191197254189"/>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639982502187251"/>
          <c:y val="3.5256410256410256E-2"/>
          <c:w val="0.44137949668056198"/>
          <c:h val="0.80335453260650258"/>
        </c:manualLayout>
      </c:layout>
      <c:barChart>
        <c:barDir val="bar"/>
        <c:grouping val="clustered"/>
        <c:varyColors val="0"/>
        <c:ser>
          <c:idx val="0"/>
          <c:order val="0"/>
          <c:tx>
            <c:strRef>
              <c:f>'Slides 13-14'!$C$3</c:f>
              <c:strCache>
                <c:ptCount val="1"/>
                <c:pt idx="0">
                  <c:v>Dissemination</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13-14'!$C$4:$C$8</c:f>
              <c:numCache>
                <c:formatCode>General</c:formatCode>
                <c:ptCount val="5"/>
                <c:pt idx="0">
                  <c:v>0</c:v>
                </c:pt>
                <c:pt idx="1">
                  <c:v>3</c:v>
                </c:pt>
                <c:pt idx="2">
                  <c:v>0</c:v>
                </c:pt>
                <c:pt idx="3">
                  <c:v>0</c:v>
                </c:pt>
                <c:pt idx="4">
                  <c:v>4</c:v>
                </c:pt>
              </c:numCache>
            </c:numRef>
          </c:val>
        </c:ser>
        <c:ser>
          <c:idx val="1"/>
          <c:order val="1"/>
          <c:tx>
            <c:strRef>
              <c:f>'Slides 13-14'!$D$3</c:f>
              <c:strCache>
                <c:ptCount val="1"/>
                <c:pt idx="0">
                  <c:v>Preservation</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13-14'!$D$4:$D$8</c:f>
              <c:numCache>
                <c:formatCode>General</c:formatCode>
                <c:ptCount val="5"/>
                <c:pt idx="0">
                  <c:v>0</c:v>
                </c:pt>
                <c:pt idx="1">
                  <c:v>2</c:v>
                </c:pt>
                <c:pt idx="2">
                  <c:v>1</c:v>
                </c:pt>
                <c:pt idx="3">
                  <c:v>6</c:v>
                </c:pt>
                <c:pt idx="4">
                  <c:v>3</c:v>
                </c:pt>
              </c:numCache>
            </c:numRef>
          </c:val>
        </c:ser>
        <c:ser>
          <c:idx val="2"/>
          <c:order val="2"/>
          <c:tx>
            <c:strRef>
              <c:f>'Slides 13-14'!$E$3</c:f>
              <c:strCache>
                <c:ptCount val="1"/>
                <c:pt idx="0">
                  <c:v>Technical upkeep</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13-14'!$E$4:$E$8</c:f>
              <c:numCache>
                <c:formatCode>General</c:formatCode>
                <c:ptCount val="5"/>
                <c:pt idx="0">
                  <c:v>0</c:v>
                </c:pt>
                <c:pt idx="1">
                  <c:v>2</c:v>
                </c:pt>
                <c:pt idx="2">
                  <c:v>1</c:v>
                </c:pt>
                <c:pt idx="3">
                  <c:v>7</c:v>
                </c:pt>
                <c:pt idx="4">
                  <c:v>5</c:v>
                </c:pt>
              </c:numCache>
            </c:numRef>
          </c:val>
        </c:ser>
        <c:ser>
          <c:idx val="3"/>
          <c:order val="3"/>
          <c:tx>
            <c:strRef>
              <c:f>'Slides 13-14'!$F$3</c:f>
              <c:strCache>
                <c:ptCount val="1"/>
                <c:pt idx="0">
                  <c:v>Project management</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13-14'!$F$4:$F$8</c:f>
              <c:numCache>
                <c:formatCode>General</c:formatCode>
                <c:ptCount val="5"/>
                <c:pt idx="0">
                  <c:v>1</c:v>
                </c:pt>
                <c:pt idx="1">
                  <c:v>4</c:v>
                </c:pt>
                <c:pt idx="2">
                  <c:v>1</c:v>
                </c:pt>
                <c:pt idx="3">
                  <c:v>2</c:v>
                </c:pt>
                <c:pt idx="4">
                  <c:v>4</c:v>
                </c:pt>
              </c:numCache>
            </c:numRef>
          </c:val>
        </c:ser>
        <c:ser>
          <c:idx val="4"/>
          <c:order val="4"/>
          <c:tx>
            <c:strRef>
              <c:f>'Slides 13-14'!$G$3</c:f>
              <c:strCache>
                <c:ptCount val="1"/>
                <c:pt idx="0">
                  <c:v>Storage</c:v>
                </c:pt>
              </c:strCache>
            </c:strRef>
          </c:tx>
          <c:invertIfNegative val="0"/>
          <c:cat>
            <c:strRef>
              <c:f>'Slides 13-14'!$B$4:$B$8</c:f>
              <c:strCache>
                <c:ptCount val="5"/>
                <c:pt idx="0">
                  <c:v>A senior administrator's office</c:v>
                </c:pt>
                <c:pt idx="1">
                  <c:v>An academic department</c:v>
                </c:pt>
                <c:pt idx="2">
                  <c:v>Academic or Instructional Technology Unit</c:v>
                </c:pt>
                <c:pt idx="3">
                  <c:v>Central IT unit</c:v>
                </c:pt>
                <c:pt idx="4">
                  <c:v>Library digital collections center</c:v>
                </c:pt>
              </c:strCache>
            </c:strRef>
          </c:cat>
          <c:val>
            <c:numRef>
              <c:f>'Slides 13-14'!$G$4:$G$8</c:f>
              <c:numCache>
                <c:formatCode>General</c:formatCode>
                <c:ptCount val="5"/>
                <c:pt idx="0">
                  <c:v>0</c:v>
                </c:pt>
                <c:pt idx="1">
                  <c:v>3</c:v>
                </c:pt>
                <c:pt idx="2">
                  <c:v>0</c:v>
                </c:pt>
                <c:pt idx="3">
                  <c:v>8</c:v>
                </c:pt>
                <c:pt idx="4">
                  <c:v>3</c:v>
                </c:pt>
              </c:numCache>
            </c:numRef>
          </c:val>
        </c:ser>
        <c:dLbls>
          <c:showLegendKey val="0"/>
          <c:showVal val="0"/>
          <c:showCatName val="0"/>
          <c:showSerName val="0"/>
          <c:showPercent val="0"/>
          <c:showBubbleSize val="0"/>
        </c:dLbls>
        <c:gapWidth val="150"/>
        <c:axId val="233414400"/>
        <c:axId val="233414792"/>
      </c:barChart>
      <c:catAx>
        <c:axId val="233414400"/>
        <c:scaling>
          <c:orientation val="minMax"/>
        </c:scaling>
        <c:delete val="0"/>
        <c:axPos val="l"/>
        <c:numFmt formatCode="General" sourceLinked="0"/>
        <c:majorTickMark val="out"/>
        <c:minorTickMark val="none"/>
        <c:tickLblPos val="nextTo"/>
        <c:txPr>
          <a:bodyPr/>
          <a:lstStyle/>
          <a:p>
            <a:pPr>
              <a:defRPr sz="1200">
                <a:latin typeface="+mj-lt"/>
              </a:defRPr>
            </a:pPr>
            <a:endParaRPr lang="en-US"/>
          </a:p>
        </c:txPr>
        <c:crossAx val="233414792"/>
        <c:crosses val="autoZero"/>
        <c:auto val="1"/>
        <c:lblAlgn val="ctr"/>
        <c:lblOffset val="100"/>
        <c:noMultiLvlLbl val="0"/>
      </c:catAx>
      <c:valAx>
        <c:axId val="233414792"/>
        <c:scaling>
          <c:orientation val="minMax"/>
          <c:max val="10"/>
        </c:scaling>
        <c:delete val="0"/>
        <c:axPos val="b"/>
        <c:majorGridlines/>
        <c:title>
          <c:tx>
            <c:rich>
              <a:bodyPr/>
              <a:lstStyle/>
              <a:p>
                <a:pPr>
                  <a:defRPr sz="1200">
                    <a:latin typeface="+mj-lt"/>
                  </a:defRPr>
                </a:pPr>
                <a:r>
                  <a:rPr lang="en-US" sz="1200">
                    <a:latin typeface="+mj-lt"/>
                  </a:rPr>
                  <a:t>Number of campus-hosted respondents</a:t>
                </a:r>
              </a:p>
            </c:rich>
          </c:tx>
          <c:overlay val="0"/>
        </c:title>
        <c:numFmt formatCode="General" sourceLinked="1"/>
        <c:majorTickMark val="out"/>
        <c:minorTickMark val="none"/>
        <c:tickLblPos val="nextTo"/>
        <c:txPr>
          <a:bodyPr/>
          <a:lstStyle/>
          <a:p>
            <a:pPr>
              <a:defRPr sz="1200">
                <a:latin typeface="+mj-lt"/>
              </a:defRPr>
            </a:pPr>
            <a:endParaRPr lang="en-US"/>
          </a:p>
        </c:txPr>
        <c:crossAx val="233414400"/>
        <c:crosses val="autoZero"/>
        <c:crossBetween val="between"/>
        <c:majorUnit val="2"/>
      </c:valAx>
    </c:plotArea>
    <c:legend>
      <c:legendPos val="r"/>
      <c:layout>
        <c:manualLayout>
          <c:xMode val="edge"/>
          <c:yMode val="edge"/>
          <c:x val="0.70456847305851589"/>
          <c:y val="0.30708409045023238"/>
          <c:w val="0.28562760537285908"/>
          <c:h val="0.34737028063799791"/>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'Slide 17'!$C$3:$C$8</c:f>
              <c:strCache>
                <c:ptCount val="6"/>
                <c:pt idx="0">
                  <c:v>Six</c:v>
                </c:pt>
                <c:pt idx="1">
                  <c:v>Five</c:v>
                </c:pt>
                <c:pt idx="2">
                  <c:v>Four</c:v>
                </c:pt>
                <c:pt idx="3">
                  <c:v>Three</c:v>
                </c:pt>
                <c:pt idx="4">
                  <c:v>Two</c:v>
                </c:pt>
                <c:pt idx="5">
                  <c:v>One</c:v>
                </c:pt>
              </c:strCache>
            </c:strRef>
          </c:cat>
          <c:val>
            <c:numRef>
              <c:f>'Slide 17'!$D$3:$D$8</c:f>
              <c:numCache>
                <c:formatCode>General</c:formatCode>
                <c:ptCount val="6"/>
                <c:pt idx="0">
                  <c:v>1</c:v>
                </c:pt>
                <c:pt idx="1">
                  <c:v>2</c:v>
                </c:pt>
                <c:pt idx="2">
                  <c:v>3</c:v>
                </c:pt>
                <c:pt idx="3">
                  <c:v>2</c:v>
                </c:pt>
                <c:pt idx="4">
                  <c:v>2</c:v>
                </c:pt>
                <c:pt idx="5">
                  <c:v>7</c:v>
                </c:pt>
              </c:numCache>
            </c:numRef>
          </c:val>
        </c:ser>
        <c:dLbls>
          <c:showLegendKey val="0"/>
          <c:showVal val="0"/>
          <c:showCatName val="0"/>
          <c:showSerName val="0"/>
          <c:showPercent val="0"/>
          <c:showBubbleSize val="0"/>
        </c:dLbls>
        <c:gapWidth val="150"/>
        <c:axId val="233415576"/>
        <c:axId val="233415968"/>
      </c:barChart>
      <c:catAx>
        <c:axId val="233415576"/>
        <c:scaling>
          <c:orientation val="minMax"/>
        </c:scaling>
        <c:delete val="0"/>
        <c:axPos val="l"/>
        <c:numFmt formatCode="General" sourceLinked="0"/>
        <c:majorTickMark val="out"/>
        <c:minorTickMark val="none"/>
        <c:tickLblPos val="nextTo"/>
        <c:crossAx val="233415968"/>
        <c:crosses val="autoZero"/>
        <c:auto val="1"/>
        <c:lblAlgn val="ctr"/>
        <c:lblOffset val="100"/>
        <c:noMultiLvlLbl val="0"/>
      </c:catAx>
      <c:valAx>
        <c:axId val="233415968"/>
        <c:scaling>
          <c:orientation val="minMax"/>
          <c:max val="8"/>
        </c:scaling>
        <c:delete val="0"/>
        <c:axPos val="b"/>
        <c:majorGridlines/>
        <c:title>
          <c:tx>
            <c:rich>
              <a:bodyPr/>
              <a:lstStyle/>
              <a:p>
                <a:pPr>
                  <a:defRPr/>
                </a:pPr>
                <a:r>
                  <a:rPr lang="en-US"/>
                  <a:t>Number of campus-hosted respondents</a:t>
                </a:r>
              </a:p>
            </c:rich>
          </c:tx>
          <c:overlay val="0"/>
        </c:title>
        <c:numFmt formatCode="General" sourceLinked="1"/>
        <c:majorTickMark val="out"/>
        <c:minorTickMark val="none"/>
        <c:tickLblPos val="nextTo"/>
        <c:crossAx val="233415576"/>
        <c:crosses val="autoZero"/>
        <c:crossBetween val="between"/>
        <c:majorUnit val="1"/>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08069714969883"/>
          <c:y val="4.7008547008547022E-2"/>
          <c:w val="0.60083310309895477"/>
          <c:h val="0.81095396729254998"/>
        </c:manualLayout>
      </c:layout>
      <c:barChart>
        <c:barDir val="bar"/>
        <c:grouping val="clustered"/>
        <c:varyColors val="0"/>
        <c:ser>
          <c:idx val="0"/>
          <c:order val="0"/>
          <c:invertIfNegative val="0"/>
          <c:cat>
            <c:strRef>
              <c:f>'Slide 18'!$B$3:$B$13</c:f>
              <c:strCache>
                <c:ptCount val="11"/>
                <c:pt idx="0">
                  <c:v>None</c:v>
                </c:pt>
                <c:pt idx="1">
                  <c:v>Tenure requirements</c:v>
                </c:pt>
                <c:pt idx="2">
                  <c:v>Management of internal and/or external partnerships</c:v>
                </c:pt>
                <c:pt idx="3">
                  <c:v>Expertise of project staff</c:v>
                </c:pt>
                <c:pt idx="4">
                  <c:v>Establishment or clarification of workflows or standards</c:v>
                </c:pt>
                <c:pt idx="5">
                  <c:v>Intellectual property rights and management</c:v>
                </c:pt>
                <c:pt idx="6">
                  <c:v>Usefulness of project for others</c:v>
                </c:pt>
                <c:pt idx="7">
                  <c:v>Format and/or platform migration</c:v>
                </c:pt>
                <c:pt idx="8">
                  <c:v>Technological capabilities and improvements</c:v>
                </c:pt>
                <c:pt idx="9">
                  <c:v>Financial resources</c:v>
                </c:pt>
                <c:pt idx="10">
                  <c:v>Staff time</c:v>
                </c:pt>
              </c:strCache>
            </c:strRef>
          </c:cat>
          <c:val>
            <c:numRef>
              <c:f>'Slide 18'!$C$3:$C$13</c:f>
              <c:numCache>
                <c:formatCode>General</c:formatCode>
                <c:ptCount val="11"/>
                <c:pt idx="0">
                  <c:v>3</c:v>
                </c:pt>
                <c:pt idx="1">
                  <c:v>1</c:v>
                </c:pt>
                <c:pt idx="2">
                  <c:v>1</c:v>
                </c:pt>
                <c:pt idx="3">
                  <c:v>1</c:v>
                </c:pt>
                <c:pt idx="4">
                  <c:v>1</c:v>
                </c:pt>
                <c:pt idx="5">
                  <c:v>1</c:v>
                </c:pt>
                <c:pt idx="6">
                  <c:v>4</c:v>
                </c:pt>
                <c:pt idx="7">
                  <c:v>5</c:v>
                </c:pt>
                <c:pt idx="8">
                  <c:v>8</c:v>
                </c:pt>
                <c:pt idx="9">
                  <c:v>9</c:v>
                </c:pt>
                <c:pt idx="10">
                  <c:v>10</c:v>
                </c:pt>
              </c:numCache>
            </c:numRef>
          </c:val>
        </c:ser>
        <c:dLbls>
          <c:showLegendKey val="0"/>
          <c:showVal val="0"/>
          <c:showCatName val="0"/>
          <c:showSerName val="0"/>
          <c:showPercent val="0"/>
          <c:showBubbleSize val="0"/>
        </c:dLbls>
        <c:gapWidth val="150"/>
        <c:axId val="233416752"/>
        <c:axId val="233417144"/>
      </c:barChart>
      <c:catAx>
        <c:axId val="233416752"/>
        <c:scaling>
          <c:orientation val="minMax"/>
        </c:scaling>
        <c:delete val="0"/>
        <c:axPos val="l"/>
        <c:numFmt formatCode="General" sourceLinked="0"/>
        <c:majorTickMark val="out"/>
        <c:minorTickMark val="none"/>
        <c:tickLblPos val="nextTo"/>
        <c:txPr>
          <a:bodyPr/>
          <a:lstStyle/>
          <a:p>
            <a:pPr>
              <a:defRPr sz="1200">
                <a:latin typeface="+mj-lt"/>
              </a:defRPr>
            </a:pPr>
            <a:endParaRPr lang="en-US"/>
          </a:p>
        </c:txPr>
        <c:crossAx val="233417144"/>
        <c:crosses val="autoZero"/>
        <c:auto val="1"/>
        <c:lblAlgn val="ctr"/>
        <c:lblOffset val="100"/>
        <c:noMultiLvlLbl val="0"/>
      </c:catAx>
      <c:valAx>
        <c:axId val="233417144"/>
        <c:scaling>
          <c:orientation val="minMax"/>
          <c:max val="12"/>
        </c:scaling>
        <c:delete val="0"/>
        <c:axPos val="b"/>
        <c:majorGridlines/>
        <c:title>
          <c:tx>
            <c:rich>
              <a:bodyPr/>
              <a:lstStyle/>
              <a:p>
                <a:pPr>
                  <a:defRPr sz="1200">
                    <a:latin typeface="+mj-lt"/>
                  </a:defRPr>
                </a:pPr>
                <a:r>
                  <a:rPr lang="en-US" sz="1200">
                    <a:latin typeface="+mj-lt"/>
                  </a:rPr>
                  <a:t>Number of campus-hosted respondents</a:t>
                </a:r>
              </a:p>
            </c:rich>
          </c:tx>
          <c:overlay val="0"/>
        </c:title>
        <c:numFmt formatCode="General" sourceLinked="1"/>
        <c:majorTickMark val="out"/>
        <c:minorTickMark val="none"/>
        <c:tickLblPos val="nextTo"/>
        <c:txPr>
          <a:bodyPr/>
          <a:lstStyle/>
          <a:p>
            <a:pPr>
              <a:defRPr sz="1200">
                <a:latin typeface="+mj-lt"/>
              </a:defRPr>
            </a:pPr>
            <a:endParaRPr lang="en-US"/>
          </a:p>
        </c:txPr>
        <c:crossAx val="233416752"/>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lnSpc>
                <a:spcPct val="100000"/>
              </a:lnSpc>
              <a:spcBef>
                <a:spcPct val="0"/>
              </a:spcBef>
              <a:defRPr sz="1200"/>
            </a:lvl1pPr>
          </a:lstStyle>
          <a:p>
            <a:endParaRPr lang="en-US"/>
          </a:p>
        </p:txBody>
      </p:sp>
      <p:sp>
        <p:nvSpPr>
          <p:cNvPr id="56323" name="Rectangle 3"/>
          <p:cNvSpPr>
            <a:spLocks noGrp="1" noChangeArrowheads="1"/>
          </p:cNvSpPr>
          <p:nvPr>
            <p:ph type="dt" sz="quarter" idx="1"/>
          </p:nvPr>
        </p:nvSpPr>
        <p:spPr bwMode="auto">
          <a:xfrm>
            <a:off x="5299075"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lnSpc>
                <a:spcPct val="100000"/>
              </a:lnSpc>
              <a:spcBef>
                <a:spcPct val="0"/>
              </a:spcBef>
              <a:defRPr sz="1200"/>
            </a:lvl1pPr>
          </a:lstStyle>
          <a:p>
            <a:endParaRPr lang="en-US"/>
          </a:p>
        </p:txBody>
      </p:sp>
      <p:sp>
        <p:nvSpPr>
          <p:cNvPr id="56324" name="Rectangle 4"/>
          <p:cNvSpPr>
            <a:spLocks noGrp="1" noChangeArrowheads="1"/>
          </p:cNvSpPr>
          <p:nvPr>
            <p:ph type="ftr" sz="quarter" idx="2"/>
          </p:nvPr>
        </p:nvSpPr>
        <p:spPr bwMode="auto">
          <a:xfrm>
            <a:off x="0"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lnSpc>
                <a:spcPct val="100000"/>
              </a:lnSpc>
              <a:spcBef>
                <a:spcPct val="0"/>
              </a:spcBef>
              <a:defRPr sz="1200"/>
            </a:lvl1pPr>
          </a:lstStyle>
          <a:p>
            <a:endParaRPr lang="en-US"/>
          </a:p>
        </p:txBody>
      </p:sp>
      <p:sp>
        <p:nvSpPr>
          <p:cNvPr id="56325" name="Rectangle 5"/>
          <p:cNvSpPr>
            <a:spLocks noGrp="1" noChangeArrowheads="1"/>
          </p:cNvSpPr>
          <p:nvPr>
            <p:ph type="sldNum" sz="quarter" idx="3"/>
          </p:nvPr>
        </p:nvSpPr>
        <p:spPr bwMode="auto">
          <a:xfrm>
            <a:off x="5299075"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lnSpc>
                <a:spcPct val="100000"/>
              </a:lnSpc>
              <a:spcBef>
                <a:spcPct val="0"/>
              </a:spcBef>
              <a:defRPr sz="1200"/>
            </a:lvl1pPr>
          </a:lstStyle>
          <a:p>
            <a:fld id="{2164164D-008D-4C23-863C-9CFBAFEEE891}" type="slidenum">
              <a:rPr lang="en-US"/>
              <a:pPr/>
              <a:t>‹#›</a:t>
            </a:fld>
            <a:endParaRPr lang="en-US"/>
          </a:p>
        </p:txBody>
      </p:sp>
      <p:sp>
        <p:nvSpPr>
          <p:cNvPr id="56329" name="Text Box 9"/>
          <p:cNvSpPr txBox="1">
            <a:spLocks noChangeArrowheads="1"/>
          </p:cNvSpPr>
          <p:nvPr/>
        </p:nvSpPr>
        <p:spPr bwMode="auto">
          <a:xfrm>
            <a:off x="2114550" y="6699250"/>
            <a:ext cx="5029200" cy="336550"/>
          </a:xfrm>
          <a:prstGeom prst="rect">
            <a:avLst/>
          </a:prstGeom>
          <a:noFill/>
          <a:ln w="9525">
            <a:noFill/>
            <a:miter lim="800000"/>
            <a:headEnd/>
            <a:tailEnd/>
          </a:ln>
          <a:effectLst/>
        </p:spPr>
        <p:txBody>
          <a:bodyPr>
            <a:spAutoFit/>
          </a:bodyPr>
          <a:lstStyle/>
          <a:p>
            <a:pPr eaLnBrk="0" hangingPunct="0">
              <a:lnSpc>
                <a:spcPct val="100000"/>
              </a:lnSpc>
            </a:pPr>
            <a:r>
              <a:rPr lang="en-US" sz="800"/>
              <a:t>© </a:t>
            </a:r>
            <a:r>
              <a:rPr lang="en-US" sz="800" smtClean="0"/>
              <a:t>2011 </a:t>
            </a:r>
            <a:r>
              <a:rPr lang="en-US" sz="800"/>
              <a:t>The Tower Group, Inc.  Needham, MA USA</a:t>
            </a:r>
          </a:p>
          <a:p>
            <a:pPr eaLnBrk="0" hangingPunct="0">
              <a:lnSpc>
                <a:spcPct val="100000"/>
              </a:lnSpc>
              <a:spcBef>
                <a:spcPct val="0"/>
              </a:spcBef>
            </a:pPr>
            <a:r>
              <a:rPr lang="en-US" sz="800"/>
              <a:t>May not be reproduced by any means without express permission. All rights reserved.</a:t>
            </a:r>
            <a:endParaRPr lang="en-US" sz="1000"/>
          </a:p>
        </p:txBody>
      </p:sp>
      <p:pic>
        <p:nvPicPr>
          <p:cNvPr id="10" name="Picture 9" descr="Tower_Group"/>
          <p:cNvPicPr>
            <a:picLocks noChangeAspect="1" noChangeArrowheads="1"/>
          </p:cNvPicPr>
          <p:nvPr/>
        </p:nvPicPr>
        <p:blipFill>
          <a:blip r:embed="rId2" cstate="print"/>
          <a:srcRect/>
          <a:stretch>
            <a:fillRect/>
          </a:stretch>
        </p:blipFill>
        <p:spPr bwMode="auto">
          <a:xfrm>
            <a:off x="56335" y="6489699"/>
            <a:ext cx="1397815" cy="517709"/>
          </a:xfrm>
          <a:prstGeom prst="rect">
            <a:avLst/>
          </a:prstGeom>
          <a:noFill/>
          <a:ln w="9525">
            <a:noFill/>
            <a:miter lim="800000"/>
            <a:headEnd/>
            <a:tailEnd/>
          </a:ln>
        </p:spPr>
      </p:pic>
    </p:spTree>
    <p:extLst>
      <p:ext uri="{BB962C8B-B14F-4D97-AF65-F5344CB8AC3E}">
        <p14:creationId xmlns:p14="http://schemas.microsoft.com/office/powerpoint/2010/main" val="236309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l" defTabSz="936625">
              <a:lnSpc>
                <a:spcPct val="100000"/>
              </a:lnSpc>
              <a:spcBef>
                <a:spcPct val="0"/>
              </a:spcBef>
              <a:defRPr sz="1200"/>
            </a:lvl1pPr>
          </a:lstStyle>
          <a:p>
            <a:endParaRPr lang="en-US"/>
          </a:p>
        </p:txBody>
      </p:sp>
      <p:sp>
        <p:nvSpPr>
          <p:cNvPr id="11267" name="Rectangle 3"/>
          <p:cNvSpPr>
            <a:spLocks noGrp="1" noChangeArrowheads="1"/>
          </p:cNvSpPr>
          <p:nvPr>
            <p:ph type="dt" idx="1"/>
          </p:nvPr>
        </p:nvSpPr>
        <p:spPr bwMode="auto">
          <a:xfrm>
            <a:off x="5299075"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r" defTabSz="936625">
              <a:lnSpc>
                <a:spcPct val="100000"/>
              </a:lnSpc>
              <a:spcBef>
                <a:spcPct val="0"/>
              </a:spcBef>
              <a:defRPr sz="1200"/>
            </a:lvl1pPr>
          </a:lstStyle>
          <a:p>
            <a:endParaRPr lang="en-US"/>
          </a:p>
        </p:txBody>
      </p:sp>
      <p:sp>
        <p:nvSpPr>
          <p:cNvPr id="11268" name="Rectangle 4"/>
          <p:cNvSpPr>
            <a:spLocks noGrp="1" noRot="1" noChangeAspect="1" noChangeArrowheads="1" noTextEdit="1"/>
          </p:cNvSpPr>
          <p:nvPr>
            <p:ph type="sldImg" idx="2"/>
          </p:nvPr>
        </p:nvSpPr>
        <p:spPr bwMode="auto">
          <a:xfrm>
            <a:off x="2325688" y="528638"/>
            <a:ext cx="4703762" cy="2646362"/>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36625" y="3351213"/>
            <a:ext cx="7483475" cy="3173412"/>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l" defTabSz="936625">
              <a:lnSpc>
                <a:spcPct val="100000"/>
              </a:lnSpc>
              <a:spcBef>
                <a:spcPct val="0"/>
              </a:spcBef>
              <a:defRPr sz="1200"/>
            </a:lvl1pPr>
          </a:lstStyle>
          <a:p>
            <a:endParaRPr lang="en-US"/>
          </a:p>
        </p:txBody>
      </p:sp>
      <p:sp>
        <p:nvSpPr>
          <p:cNvPr id="11271" name="Rectangle 7"/>
          <p:cNvSpPr>
            <a:spLocks noGrp="1" noChangeArrowheads="1"/>
          </p:cNvSpPr>
          <p:nvPr>
            <p:ph type="sldNum" sz="quarter" idx="5"/>
          </p:nvPr>
        </p:nvSpPr>
        <p:spPr bwMode="auto">
          <a:xfrm>
            <a:off x="5299075"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r" defTabSz="936625">
              <a:lnSpc>
                <a:spcPct val="100000"/>
              </a:lnSpc>
              <a:spcBef>
                <a:spcPct val="0"/>
              </a:spcBef>
              <a:defRPr sz="1200"/>
            </a:lvl1pPr>
          </a:lstStyle>
          <a:p>
            <a:fld id="{F366B3F1-F5A1-45CE-A07D-E4332E4D6FF6}" type="slidenum">
              <a:rPr lang="en-US"/>
              <a:pPr/>
              <a:t>‹#›</a:t>
            </a:fld>
            <a:endParaRPr lang="en-US"/>
          </a:p>
        </p:txBody>
      </p:sp>
    </p:spTree>
    <p:extLst>
      <p:ext uri="{BB962C8B-B14F-4D97-AF65-F5344CB8AC3E}">
        <p14:creationId xmlns:p14="http://schemas.microsoft.com/office/powerpoint/2010/main" val="3400556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62B118-FFE1-4D86-8483-4EA8C61AA571}" type="slidenum">
              <a:rPr lang="en-US" smtClean="0"/>
              <a:pPr/>
              <a:t>8</a:t>
            </a:fld>
            <a:endParaRPr lang="en-US"/>
          </a:p>
        </p:txBody>
      </p:sp>
    </p:spTree>
    <p:extLst>
      <p:ext uri="{BB962C8B-B14F-4D97-AF65-F5344CB8AC3E}">
        <p14:creationId xmlns:p14="http://schemas.microsoft.com/office/powerpoint/2010/main" val="184193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62B118-FFE1-4D86-8483-4EA8C61AA571}" type="slidenum">
              <a:rPr lang="en-US" smtClean="0"/>
              <a:pPr/>
              <a:t>9</a:t>
            </a:fld>
            <a:endParaRPr lang="en-US"/>
          </a:p>
        </p:txBody>
      </p:sp>
    </p:spTree>
    <p:extLst>
      <p:ext uri="{BB962C8B-B14F-4D97-AF65-F5344CB8AC3E}">
        <p14:creationId xmlns:p14="http://schemas.microsoft.com/office/powerpoint/2010/main" val="137242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62B118-FFE1-4D86-8483-4EA8C61AA571}" type="slidenum">
              <a:rPr lang="en-US" smtClean="0"/>
              <a:pPr/>
              <a:t>10</a:t>
            </a:fld>
            <a:endParaRPr lang="en-US" dirty="0"/>
          </a:p>
        </p:txBody>
      </p:sp>
    </p:spTree>
    <p:extLst>
      <p:ext uri="{BB962C8B-B14F-4D97-AF65-F5344CB8AC3E}">
        <p14:creationId xmlns:p14="http://schemas.microsoft.com/office/powerpoint/2010/main" val="393020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D162B118-FFE1-4D86-8483-4EA8C61AA571}" type="slidenum">
              <a:rPr lang="en-US" smtClean="0"/>
              <a:pPr/>
              <a:t>11</a:t>
            </a:fld>
            <a:endParaRPr lang="en-US" dirty="0"/>
          </a:p>
        </p:txBody>
      </p:sp>
    </p:spTree>
    <p:extLst>
      <p:ext uri="{BB962C8B-B14F-4D97-AF65-F5344CB8AC3E}">
        <p14:creationId xmlns:p14="http://schemas.microsoft.com/office/powerpoint/2010/main" val="76563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62B118-FFE1-4D86-8483-4EA8C61AA571}" type="slidenum">
              <a:rPr lang="en-US" smtClean="0"/>
              <a:pPr/>
              <a:t>15</a:t>
            </a:fld>
            <a:endParaRPr lang="en-US"/>
          </a:p>
        </p:txBody>
      </p:sp>
    </p:spTree>
    <p:extLst>
      <p:ext uri="{BB962C8B-B14F-4D97-AF65-F5344CB8AC3E}">
        <p14:creationId xmlns:p14="http://schemas.microsoft.com/office/powerpoint/2010/main" val="251309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162B118-FFE1-4D86-8483-4EA8C61AA571}" type="slidenum">
              <a:rPr lang="en-US" smtClean="0"/>
              <a:pPr/>
              <a:t>16</a:t>
            </a:fld>
            <a:endParaRPr lang="en-US"/>
          </a:p>
        </p:txBody>
      </p:sp>
    </p:spTree>
    <p:extLst>
      <p:ext uri="{BB962C8B-B14F-4D97-AF65-F5344CB8AC3E}">
        <p14:creationId xmlns:p14="http://schemas.microsoft.com/office/powerpoint/2010/main" val="325790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5764">
              <a:defRPr/>
            </a:pPr>
            <a:r>
              <a:rPr lang="en-US" baseline="0" dirty="0" smtClean="0"/>
              <a:t>TIP: see our template for help in filling this out.</a:t>
            </a:r>
          </a:p>
        </p:txBody>
      </p:sp>
      <p:sp>
        <p:nvSpPr>
          <p:cNvPr id="4" name="Slide Number Placeholder 3"/>
          <p:cNvSpPr>
            <a:spLocks noGrp="1"/>
          </p:cNvSpPr>
          <p:nvPr>
            <p:ph type="sldNum" sz="quarter" idx="10"/>
          </p:nvPr>
        </p:nvSpPr>
        <p:spPr/>
        <p:txBody>
          <a:bodyPr/>
          <a:lstStyle/>
          <a:p>
            <a:fld id="{D162B118-FFE1-4D86-8483-4EA8C61AA571}" type="slidenum">
              <a:rPr lang="en-US" smtClean="0"/>
              <a:pPr/>
              <a:t>17</a:t>
            </a:fld>
            <a:endParaRPr lang="en-US"/>
          </a:p>
        </p:txBody>
      </p:sp>
    </p:spTree>
    <p:extLst>
      <p:ext uri="{BB962C8B-B14F-4D97-AF65-F5344CB8AC3E}">
        <p14:creationId xmlns:p14="http://schemas.microsoft.com/office/powerpoint/2010/main" val="90318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62B118-FFE1-4D86-8483-4EA8C61AA571}" type="slidenum">
              <a:rPr lang="en-US" smtClean="0"/>
              <a:pPr/>
              <a:t>18</a:t>
            </a:fld>
            <a:endParaRPr lang="en-US"/>
          </a:p>
        </p:txBody>
      </p:sp>
    </p:spTree>
    <p:extLst>
      <p:ext uri="{BB962C8B-B14F-4D97-AF65-F5344CB8AC3E}">
        <p14:creationId xmlns:p14="http://schemas.microsoft.com/office/powerpoint/2010/main" val="58563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162B118-FFE1-4D86-8483-4EA8C61AA571}" type="slidenum">
              <a:rPr lang="en-US" smtClean="0"/>
              <a:pPr/>
              <a:t>19</a:t>
            </a:fld>
            <a:endParaRPr lang="en-US"/>
          </a:p>
        </p:txBody>
      </p:sp>
    </p:spTree>
    <p:extLst>
      <p:ext uri="{BB962C8B-B14F-4D97-AF65-F5344CB8AC3E}">
        <p14:creationId xmlns:p14="http://schemas.microsoft.com/office/powerpoint/2010/main" val="308274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4507992" cy="514350"/>
          </a:xfrm>
        </p:spPr>
        <p:txBody>
          <a:bodyPr>
            <a:noAutofit/>
          </a:bodyPr>
          <a:lstStyle>
            <a:lvl1pPr>
              <a:lnSpc>
                <a:spcPct val="81000"/>
              </a:lnSpc>
              <a:defRPr/>
            </a:lvl1pPr>
          </a:lstStyle>
          <a:p>
            <a:r>
              <a:rPr lang="en-US" smtClean="0"/>
              <a:t>Click to add title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eft, Pictur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3734816" cy="514350"/>
          </a:xfrm>
        </p:spPr>
        <p:txBody>
          <a:bodyPr>
            <a:noAutofit/>
          </a:bodyPr>
          <a:lstStyle>
            <a:lvl1pPr>
              <a:defRPr/>
            </a:lvl1pPr>
          </a:lstStyle>
          <a:p>
            <a:r>
              <a:rPr lang="en-US" smtClean="0"/>
              <a:t>Click to add title</a:t>
            </a:r>
            <a:endParaRPr lang="en-US"/>
          </a:p>
        </p:txBody>
      </p:sp>
      <p:sp>
        <p:nvSpPr>
          <p:cNvPr id="6" name="Text Placeholder 17"/>
          <p:cNvSpPr>
            <a:spLocks noGrp="1"/>
          </p:cNvSpPr>
          <p:nvPr>
            <p:ph type="body" sz="quarter" idx="13" hasCustomPrompt="1"/>
          </p:nvPr>
        </p:nvSpPr>
        <p:spPr>
          <a:xfrm>
            <a:off x="5080000" y="0"/>
            <a:ext cx="4064000" cy="5148072"/>
          </a:xfrm>
          <a:ln>
            <a:solidFill>
              <a:schemeClr val="tx1"/>
            </a:solidFill>
          </a:ln>
        </p:spPr>
        <p:txBody>
          <a:bodyPr anchor="ctr" anchorCtr="0"/>
          <a:lstStyle>
            <a:lvl1pPr algn="ctr">
              <a:defRPr/>
            </a:lvl1pPr>
            <a:lvl5pPr>
              <a:defRPr/>
            </a:lvl5pPr>
          </a:lstStyle>
          <a:p>
            <a:pPr lvl="0"/>
            <a:r>
              <a:rPr lang="en-US" dirty="0" smtClean="0"/>
              <a:t>IMAGE</a:t>
            </a:r>
            <a:endParaRPr lang="en-US" dirty="0"/>
          </a:p>
        </p:txBody>
      </p:sp>
      <p:sp>
        <p:nvSpPr>
          <p:cNvPr id="11" name="Text Placeholder 7"/>
          <p:cNvSpPr>
            <a:spLocks noGrp="1"/>
          </p:cNvSpPr>
          <p:nvPr>
            <p:ph type="body" sz="quarter" idx="16" hasCustomPrompt="1"/>
          </p:nvPr>
        </p:nvSpPr>
        <p:spPr>
          <a:xfrm>
            <a:off x="819150" y="1987550"/>
            <a:ext cx="3154680" cy="2635250"/>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extLst>
      <p:ext uri="{BB962C8B-B14F-4D97-AF65-F5344CB8AC3E}">
        <p14:creationId xmlns:p14="http://schemas.microsoft.com/office/powerpoint/2010/main" val="326770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op, Pictur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3494087" cy="514350"/>
          </a:xfrm>
        </p:spPr>
        <p:txBody>
          <a:bodyPr/>
          <a:lstStyle>
            <a:lvl1pPr>
              <a:defRPr/>
            </a:lvl1pPr>
          </a:lstStyle>
          <a:p>
            <a:r>
              <a:rPr lang="en-US" smtClean="0"/>
              <a:t>Click to add title</a:t>
            </a:r>
            <a:endParaRPr lang="en-US"/>
          </a:p>
        </p:txBody>
      </p:sp>
      <p:sp>
        <p:nvSpPr>
          <p:cNvPr id="6" name="Text Placeholder 17"/>
          <p:cNvSpPr>
            <a:spLocks noGrp="1"/>
          </p:cNvSpPr>
          <p:nvPr>
            <p:ph type="body" sz="quarter" idx="13" hasCustomPrompt="1"/>
          </p:nvPr>
        </p:nvSpPr>
        <p:spPr>
          <a:xfrm>
            <a:off x="0" y="2571749"/>
            <a:ext cx="9144000" cy="2576323"/>
          </a:xfrm>
          <a:ln>
            <a:solidFill>
              <a:schemeClr val="tx1"/>
            </a:solidFill>
          </a:ln>
        </p:spPr>
        <p:txBody>
          <a:bodyPr anchor="ctr" anchorCtr="0"/>
          <a:lstStyle>
            <a:lvl1pPr algn="ctr">
              <a:defRPr/>
            </a:lvl1pPr>
            <a:lvl5pPr>
              <a:defRPr/>
            </a:lvl5pPr>
          </a:lstStyle>
          <a:p>
            <a:pPr lvl="0"/>
            <a:r>
              <a:rPr lang="en-US" dirty="0" smtClean="0"/>
              <a:t>IMAGE</a:t>
            </a:r>
            <a:endParaRPr lang="en-US" dirty="0"/>
          </a:p>
        </p:txBody>
      </p:sp>
      <p:sp>
        <p:nvSpPr>
          <p:cNvPr id="7" name="Text Placeholder 7"/>
          <p:cNvSpPr>
            <a:spLocks noGrp="1"/>
          </p:cNvSpPr>
          <p:nvPr>
            <p:ph type="body" sz="quarter" idx="16" hasCustomPrompt="1"/>
          </p:nvPr>
        </p:nvSpPr>
        <p:spPr>
          <a:xfrm>
            <a:off x="4546600" y="576272"/>
            <a:ext cx="4140200" cy="1949214"/>
          </a:xfrm>
          <a:ln w="6350"/>
        </p:spPr>
        <p:txBody>
          <a:bodyPr>
            <a:noAutofit/>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extLst>
      <p:ext uri="{BB962C8B-B14F-4D97-AF65-F5344CB8AC3E}">
        <p14:creationId xmlns:p14="http://schemas.microsoft.com/office/powerpoint/2010/main" val="116719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estion and Chart">
    <p:bg>
      <p:bgPr>
        <a:solidFill>
          <a:schemeClr val="bg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5" hasCustomPrompt="1"/>
          </p:nvPr>
        </p:nvSpPr>
        <p:spPr>
          <a:xfrm>
            <a:off x="492967" y="2646973"/>
            <a:ext cx="1850183" cy="729141"/>
          </a:xfrm>
        </p:spPr>
        <p:txBody>
          <a:bodyPr/>
          <a:lstStyle>
            <a:lvl1pPr marL="0" indent="0">
              <a:lnSpc>
                <a:spcPct val="100000"/>
              </a:lnSpc>
              <a:spcBef>
                <a:spcPts val="200"/>
              </a:spcBef>
              <a:buClr>
                <a:schemeClr val="bg1"/>
              </a:buClr>
              <a:buFont typeface="+mj-lt"/>
              <a:buNone/>
              <a:defRPr sz="1100" b="0" baseline="0">
                <a:solidFill>
                  <a:schemeClr val="accent4"/>
                </a:solidFill>
                <a:latin typeface="+mn-lt"/>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smtClean="0"/>
              <a:t>Click to insert units</a:t>
            </a:r>
          </a:p>
        </p:txBody>
      </p:sp>
      <p:sp>
        <p:nvSpPr>
          <p:cNvPr id="5" name="Text Placeholder 4"/>
          <p:cNvSpPr>
            <a:spLocks noGrp="1"/>
          </p:cNvSpPr>
          <p:nvPr>
            <p:ph type="body" sz="quarter" idx="16" hasCustomPrompt="1"/>
          </p:nvPr>
        </p:nvSpPr>
        <p:spPr>
          <a:xfrm>
            <a:off x="492967" y="503003"/>
            <a:ext cx="2029253" cy="1885950"/>
          </a:xfrm>
        </p:spPr>
        <p:txBody>
          <a:bodyPr/>
          <a:lstStyle>
            <a:lvl1pPr marL="0">
              <a:lnSpc>
                <a:spcPct val="100000"/>
              </a:lnSpc>
              <a:defRPr sz="1400" i="1" baseline="0">
                <a:solidFill>
                  <a:schemeClr val="tx1"/>
                </a:solidFill>
              </a:defRPr>
            </a:lvl1pPr>
          </a:lstStyle>
          <a:p>
            <a:pPr lvl="0"/>
            <a:r>
              <a:rPr lang="en-US" smtClean="0"/>
              <a:t>Click to insert question</a:t>
            </a:r>
          </a:p>
        </p:txBody>
      </p:sp>
      <p:sp>
        <p:nvSpPr>
          <p:cNvPr id="13" name="Chart Placeholder 12"/>
          <p:cNvSpPr>
            <a:spLocks noGrp="1"/>
          </p:cNvSpPr>
          <p:nvPr>
            <p:ph type="chart" sz="quarter" idx="17"/>
          </p:nvPr>
        </p:nvSpPr>
        <p:spPr>
          <a:xfrm>
            <a:off x="2676293" y="390293"/>
            <a:ext cx="6133170" cy="4588108"/>
          </a:xfrm>
        </p:spPr>
        <p:txBody>
          <a:bodyPr/>
          <a:lstStyle/>
          <a:p>
            <a:endParaRPr lang="en-US"/>
          </a:p>
        </p:txBody>
      </p:sp>
    </p:spTree>
    <p:extLst>
      <p:ext uri="{BB962C8B-B14F-4D97-AF65-F5344CB8AC3E}">
        <p14:creationId xmlns:p14="http://schemas.microsoft.com/office/powerpoint/2010/main" val="292192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3"/>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979037"/>
            <a:ext cx="7370064" cy="2154456"/>
          </a:xfrm>
        </p:spPr>
        <p:txBody>
          <a:bodyPr anchor="t" anchorCtr="0"/>
          <a:lstStyle>
            <a:lvl1pPr>
              <a:lnSpc>
                <a:spcPct val="86000"/>
              </a:lnSpc>
              <a:spcBef>
                <a:spcPts val="0"/>
              </a:spcBef>
              <a:defRPr sz="3200" b="0" i="1" cap="none" baseline="0">
                <a:solidFill>
                  <a:schemeClr val="bg2"/>
                </a:solidFill>
                <a:latin typeface="+mn-lt"/>
              </a:defRPr>
            </a:lvl1pPr>
            <a:lvl5pPr>
              <a:defRPr/>
            </a:lvl5pPr>
          </a:lstStyle>
          <a:p>
            <a:pPr lvl="0"/>
            <a:r>
              <a:rPr lang="en-US" smtClean="0"/>
              <a:t>Click to insert question</a:t>
            </a:r>
            <a:endParaRPr lang="en-US" dirty="0" smtClean="0"/>
          </a:p>
        </p:txBody>
      </p:sp>
      <p:sp>
        <p:nvSpPr>
          <p:cNvPr id="10" name="Text Placeholder 4"/>
          <p:cNvSpPr>
            <a:spLocks noGrp="1"/>
          </p:cNvSpPr>
          <p:nvPr>
            <p:ph type="body" sz="quarter" idx="16" hasCustomPrompt="1"/>
          </p:nvPr>
        </p:nvSpPr>
        <p:spPr>
          <a:xfrm>
            <a:off x="786383" y="3584372"/>
            <a:ext cx="7370064" cy="985615"/>
          </a:xfrm>
        </p:spPr>
        <p:txBody>
          <a:bodyPr/>
          <a:lstStyle>
            <a:lvl1pPr>
              <a:lnSpc>
                <a:spcPct val="100000"/>
              </a:lnSpc>
              <a:defRPr sz="1600" i="1" baseline="0">
                <a:solidFill>
                  <a:schemeClr val="bg1"/>
                </a:solidFill>
              </a:defRPr>
            </a:lvl1pPr>
          </a:lstStyle>
          <a:p>
            <a:pPr lvl="0"/>
            <a:r>
              <a:rPr lang="en-US" smtClean="0"/>
              <a:t>Click to insert units</a:t>
            </a:r>
          </a:p>
        </p:txBody>
      </p:sp>
    </p:spTree>
    <p:extLst>
      <p:ext uri="{BB962C8B-B14F-4D97-AF65-F5344CB8AC3E}">
        <p14:creationId xmlns:p14="http://schemas.microsoft.com/office/powerpoint/2010/main" val="181028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chemeClr val="bg1"/>
        </a:solidFill>
        <a:effectLst/>
      </p:bgPr>
    </p:bg>
    <p:spTree>
      <p:nvGrpSpPr>
        <p:cNvPr id="1" name=""/>
        <p:cNvGrpSpPr/>
        <p:nvPr/>
      </p:nvGrpSpPr>
      <p:grpSpPr>
        <a:xfrm>
          <a:off x="0" y="0"/>
          <a:ext cx="0" cy="0"/>
          <a:chOff x="0" y="0"/>
          <a:chExt cx="0" cy="0"/>
        </a:xfrm>
      </p:grpSpPr>
      <p:sp>
        <p:nvSpPr>
          <p:cNvPr id="13" name="Chart Placeholder 12"/>
          <p:cNvSpPr>
            <a:spLocks noGrp="1"/>
          </p:cNvSpPr>
          <p:nvPr>
            <p:ph type="chart" sz="quarter" idx="17"/>
          </p:nvPr>
        </p:nvSpPr>
        <p:spPr>
          <a:xfrm>
            <a:off x="1505415" y="390293"/>
            <a:ext cx="6133170" cy="4588108"/>
          </a:xfrm>
        </p:spPr>
        <p:txBody>
          <a:bodyPr/>
          <a:lstStyle/>
          <a:p>
            <a:endParaRPr lang="en-US"/>
          </a:p>
        </p:txBody>
      </p:sp>
    </p:spTree>
    <p:extLst>
      <p:ext uri="{BB962C8B-B14F-4D97-AF65-F5344CB8AC3E}">
        <p14:creationId xmlns:p14="http://schemas.microsoft.com/office/powerpoint/2010/main" val="621769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2" descr="Temp"/>
          <p:cNvPicPr>
            <a:picLocks noChangeAspect="1" noChangeArrowheads="1"/>
          </p:cNvPicPr>
          <p:nvPr userDrawn="1"/>
        </p:nvPicPr>
        <p:blipFill>
          <a:blip r:embed="rId2" cstate="print"/>
          <a:srcRect/>
          <a:stretch>
            <a:fillRect/>
          </a:stretch>
        </p:blipFill>
        <p:spPr bwMode="auto">
          <a:xfrm>
            <a:off x="0" y="0"/>
            <a:ext cx="9145588" cy="5144691"/>
          </a:xfrm>
          <a:prstGeom prst="rect">
            <a:avLst/>
          </a:prstGeom>
          <a:noFill/>
        </p:spPr>
      </p:pic>
      <p:sp>
        <p:nvSpPr>
          <p:cNvPr id="3" name="Content Placeholder 2"/>
          <p:cNvSpPr>
            <a:spLocks noGrp="1"/>
          </p:cNvSpPr>
          <p:nvPr>
            <p:ph idx="1"/>
          </p:nvPr>
        </p:nvSpPr>
        <p:spPr/>
        <p:txBody>
          <a:bodyPr/>
          <a:lstStyle>
            <a:lvl4pPr>
              <a:defRPr>
                <a:solidFill>
                  <a:schemeClr val="accent4">
                    <a:lumMod val="65000"/>
                    <a:lumOff val="35000"/>
                  </a:schemeClr>
                </a:solidFill>
              </a:defRPr>
            </a:lvl4pPr>
            <a:lvl5pPr>
              <a:defRPr>
                <a:solidFill>
                  <a:schemeClr val="accent4">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4686300"/>
            <a:ext cx="1905000" cy="342900"/>
          </a:xfrm>
          <a:prstGeom prst="rect">
            <a:avLst/>
          </a:prstGeom>
        </p:spPr>
        <p:txBody>
          <a:bodyPr/>
          <a:lstStyle>
            <a:lvl1pPr>
              <a:defRPr/>
            </a:lvl1pPr>
          </a:lstStyle>
          <a:p>
            <a:r>
              <a:rPr lang="en-US" dirty="0" smtClean="0"/>
              <a:t>Page #</a:t>
            </a:r>
            <a:endParaRPr lang="en-US" dirty="0"/>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a:p>
        </p:txBody>
      </p:sp>
      <p:sp>
        <p:nvSpPr>
          <p:cNvPr id="9" name="Title Placeholder 7"/>
          <p:cNvSpPr>
            <a:spLocks noGrp="1"/>
          </p:cNvSpPr>
          <p:nvPr>
            <p:ph type="title"/>
          </p:nvPr>
        </p:nvSpPr>
        <p:spPr>
          <a:xfrm>
            <a:off x="228600" y="171450"/>
            <a:ext cx="7162800" cy="5143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Rectangle 7"/>
          <p:cNvSpPr/>
          <p:nvPr userDrawn="1"/>
        </p:nvSpPr>
        <p:spPr bwMode="auto">
          <a:xfrm>
            <a:off x="7620000" y="4400550"/>
            <a:ext cx="1143000" cy="5143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pic>
        <p:nvPicPr>
          <p:cNvPr id="10" name="Picture 2" descr="S:\JSTOR_NY149\JSTOR\MarketingCommunications\Logos\Ithaka S+R\New\new-s-and-r.gif"/>
          <p:cNvPicPr>
            <a:picLocks noChangeAspect="1" noChangeArrowheads="1"/>
          </p:cNvPicPr>
          <p:nvPr userDrawn="1"/>
        </p:nvPicPr>
        <p:blipFill>
          <a:blip r:embed="rId3" cstate="print"/>
          <a:srcRect/>
          <a:stretch>
            <a:fillRect/>
          </a:stretch>
        </p:blipFill>
        <p:spPr bwMode="auto">
          <a:xfrm>
            <a:off x="8229600" y="4447515"/>
            <a:ext cx="430168" cy="4102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4507992" cy="514350"/>
          </a:xfrm>
        </p:spPr>
        <p:txBody>
          <a:bodyPr>
            <a:noAutofit/>
          </a:bodyPr>
          <a:lstStyle>
            <a:lvl1pPr>
              <a:defRPr/>
            </a:lvl1pPr>
          </a:lstStyle>
          <a:p>
            <a:r>
              <a:rPr lang="en-US" smtClean="0"/>
              <a:t>Click to add title</a:t>
            </a:r>
            <a:endParaRPr lang="en-US"/>
          </a:p>
        </p:txBody>
      </p:sp>
      <p:sp>
        <p:nvSpPr>
          <p:cNvPr id="7" name="Text Placeholder 7"/>
          <p:cNvSpPr>
            <a:spLocks noGrp="1"/>
          </p:cNvSpPr>
          <p:nvPr>
            <p:ph type="body" sz="quarter" idx="16" hasCustomPrompt="1"/>
          </p:nvPr>
        </p:nvSpPr>
        <p:spPr>
          <a:xfrm>
            <a:off x="819150" y="1987550"/>
            <a:ext cx="3154680" cy="2635250"/>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
        <p:nvSpPr>
          <p:cNvPr id="10" name="Text Placeholder 7"/>
          <p:cNvSpPr>
            <a:spLocks noGrp="1"/>
          </p:cNvSpPr>
          <p:nvPr>
            <p:ph type="body" sz="quarter" idx="17" hasCustomPrompt="1"/>
          </p:nvPr>
        </p:nvSpPr>
        <p:spPr>
          <a:xfrm>
            <a:off x="4889500" y="1987550"/>
            <a:ext cx="3154680" cy="2635250"/>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4507992" cy="514350"/>
          </a:xfrm>
        </p:spPr>
        <p:txBody>
          <a:bodyPr>
            <a:noAutofit/>
          </a:bodyPr>
          <a:lstStyle>
            <a:lvl1pPr>
              <a:defRPr/>
            </a:lvl1pPr>
          </a:lstStyle>
          <a:p>
            <a:r>
              <a:rPr lang="en-US" smtClean="0"/>
              <a:t>Click to add title</a:t>
            </a:r>
            <a:endParaRPr lang="en-US"/>
          </a:p>
        </p:txBody>
      </p:sp>
      <p:sp>
        <p:nvSpPr>
          <p:cNvPr id="7" name="Text Placeholder 4"/>
          <p:cNvSpPr>
            <a:spLocks noGrp="1"/>
          </p:cNvSpPr>
          <p:nvPr>
            <p:ph type="body" sz="quarter" idx="16" hasCustomPrompt="1"/>
          </p:nvPr>
        </p:nvSpPr>
        <p:spPr>
          <a:xfrm>
            <a:off x="819150" y="1837595"/>
            <a:ext cx="7651750" cy="593186"/>
          </a:xfrm>
        </p:spPr>
        <p:txBody>
          <a:bodyPr/>
          <a:lstStyle>
            <a:lvl1pPr marL="201168">
              <a:lnSpc>
                <a:spcPct val="98000"/>
              </a:lnSpc>
              <a:defRPr sz="1700" i="1" baseline="0">
                <a:solidFill>
                  <a:schemeClr val="tx1"/>
                </a:solidFill>
              </a:defRPr>
            </a:lvl1pPr>
          </a:lstStyle>
          <a:p>
            <a:pPr lvl="0"/>
            <a:r>
              <a:rPr lang="en-US" smtClean="0"/>
              <a:t>Click to add text</a:t>
            </a:r>
          </a:p>
        </p:txBody>
      </p:sp>
      <p:sp>
        <p:nvSpPr>
          <p:cNvPr id="6" name="Text Placeholder 7"/>
          <p:cNvSpPr>
            <a:spLocks noGrp="1"/>
          </p:cNvSpPr>
          <p:nvPr>
            <p:ph type="body" sz="quarter" idx="17" hasCustomPrompt="1"/>
          </p:nvPr>
        </p:nvSpPr>
        <p:spPr>
          <a:xfrm>
            <a:off x="819150" y="2444741"/>
            <a:ext cx="3154680" cy="2254259"/>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
        <p:nvSpPr>
          <p:cNvPr id="8" name="Text Placeholder 7"/>
          <p:cNvSpPr>
            <a:spLocks noGrp="1"/>
          </p:cNvSpPr>
          <p:nvPr>
            <p:ph type="body" sz="quarter" idx="18" hasCustomPrompt="1"/>
          </p:nvPr>
        </p:nvSpPr>
        <p:spPr>
          <a:xfrm>
            <a:off x="4889500" y="2444741"/>
            <a:ext cx="3154680" cy="2254259"/>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extLst>
      <p:ext uri="{BB962C8B-B14F-4D97-AF65-F5344CB8AC3E}">
        <p14:creationId xmlns:p14="http://schemas.microsoft.com/office/powerpoint/2010/main" val="232560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9" name="Rectangle 8"/>
          <p:cNvSpPr/>
          <p:nvPr/>
        </p:nvSpPr>
        <p:spPr bwMode="white">
          <a:xfrm>
            <a:off x="4571967" y="4659397"/>
            <a:ext cx="65" cy="263149"/>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Rectangle 2"/>
          <p:cNvSpPr/>
          <p:nvPr userDrawn="1"/>
        </p:nvSpPr>
        <p:spPr bwMode="white">
          <a:xfrm>
            <a:off x="4571967" y="4659397"/>
            <a:ext cx="65" cy="263149"/>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bg bwMode="black">
      <p:bgPr>
        <a:solidFill>
          <a:schemeClr val="accent3"/>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786386" y="2153613"/>
            <a:ext cx="4509515" cy="1157912"/>
          </a:xfrm>
        </p:spPr>
        <p:txBody>
          <a:bodyPr anchor="t">
            <a:noAutofit/>
          </a:bodyPr>
          <a:lstStyle>
            <a:lvl1pPr>
              <a:lnSpc>
                <a:spcPct val="76000"/>
              </a:lnSpc>
              <a:defRPr sz="4400" b="0" cap="all" baseline="0">
                <a:solidFill>
                  <a:schemeClr val="bg2"/>
                </a:solidFill>
                <a:latin typeface="+mj-lt"/>
              </a:defRPr>
            </a:lvl1pPr>
          </a:lstStyle>
          <a:p>
            <a:r>
              <a:rPr lang="en-US" smtClean="0"/>
              <a:t>HEADLINE</a:t>
            </a:r>
            <a:br>
              <a:rPr lang="en-US" smtClean="0"/>
            </a:br>
            <a:r>
              <a:rPr lang="en-US" smtClean="0"/>
              <a:t>TREATMENT</a:t>
            </a:r>
            <a:endParaRPr lang="en-US" dirty="0"/>
          </a:p>
        </p:txBody>
      </p:sp>
      <p:sp>
        <p:nvSpPr>
          <p:cNvPr id="16" name="Text Placeholder 9"/>
          <p:cNvSpPr>
            <a:spLocks noGrp="1"/>
          </p:cNvSpPr>
          <p:nvPr>
            <p:ph type="body" sz="quarter" idx="15" hasCustomPrompt="1"/>
          </p:nvPr>
        </p:nvSpPr>
        <p:spPr bwMode="white">
          <a:xfrm>
            <a:off x="786384" y="4287682"/>
            <a:ext cx="4434840" cy="171450"/>
          </a:xfrm>
        </p:spPr>
        <p:txBody>
          <a:bodyPr anchor="b" anchorCtr="0"/>
          <a:lstStyle>
            <a:lvl1pPr>
              <a:spcBef>
                <a:spcPts val="0"/>
              </a:spcBef>
              <a:defRPr sz="1100" b="0">
                <a:solidFill>
                  <a:schemeClr val="bg1"/>
                </a:solidFill>
                <a:latin typeface="+mn-lt"/>
              </a:defRPr>
            </a:lvl1pPr>
          </a:lstStyle>
          <a:p>
            <a:pPr lvl="0"/>
            <a:r>
              <a:rPr lang="en-US" smtClean="0"/>
              <a:t>Date (click </a:t>
            </a:r>
            <a:r>
              <a:rPr lang="en-US" dirty="0" smtClean="0"/>
              <a:t>to change)</a:t>
            </a:r>
          </a:p>
        </p:txBody>
      </p:sp>
      <p:sp>
        <p:nvSpPr>
          <p:cNvPr id="17" name="Text Placeholder 9"/>
          <p:cNvSpPr>
            <a:spLocks noGrp="1"/>
          </p:cNvSpPr>
          <p:nvPr>
            <p:ph type="body" sz="quarter" idx="16" hasCustomPrompt="1"/>
          </p:nvPr>
        </p:nvSpPr>
        <p:spPr bwMode="white">
          <a:xfrm>
            <a:off x="786384" y="3914302"/>
            <a:ext cx="4434840" cy="171450"/>
          </a:xfrm>
        </p:spPr>
        <p:txBody>
          <a:bodyPr anchor="b" anchorCtr="0"/>
          <a:lstStyle>
            <a:lvl1pPr>
              <a:spcBef>
                <a:spcPts val="0"/>
              </a:spcBef>
              <a:defRPr sz="1100" b="0" i="1">
                <a:solidFill>
                  <a:schemeClr val="bg1"/>
                </a:solidFill>
                <a:latin typeface="+mn-lt"/>
              </a:defRPr>
            </a:lvl1pPr>
          </a:lstStyle>
          <a:p>
            <a:pPr lvl="0"/>
            <a:r>
              <a:rPr lang="en-US" smtClean="0"/>
              <a:t>Author Names (click to change)</a:t>
            </a:r>
            <a:endParaRPr lang="en-US" dirty="0" smtClean="0"/>
          </a:p>
        </p:txBody>
      </p:sp>
      <p:sp>
        <p:nvSpPr>
          <p:cNvPr id="3" name="Text Placeholder 2"/>
          <p:cNvSpPr>
            <a:spLocks noGrp="1"/>
          </p:cNvSpPr>
          <p:nvPr>
            <p:ph type="body" sz="quarter" idx="18" hasCustomPrompt="1"/>
          </p:nvPr>
        </p:nvSpPr>
        <p:spPr>
          <a:xfrm>
            <a:off x="1012351" y="911225"/>
            <a:ext cx="2514600" cy="457818"/>
          </a:xfrm>
        </p:spPr>
        <p:txBody>
          <a:bodyPr tIns="45720" bIns="45720">
            <a:noAutofit/>
          </a:bodyPr>
          <a:lstStyle>
            <a:lvl1pPr marL="0">
              <a:defRPr sz="2400" b="1">
                <a:solidFill>
                  <a:schemeClr val="bg1"/>
                </a:solidFill>
                <a:latin typeface="+mj-lt"/>
              </a:defRPr>
            </a:lvl1pPr>
          </a:lstStyle>
          <a:p>
            <a:pPr lvl="0"/>
            <a:r>
              <a:rPr lang="en-US" smtClean="0"/>
              <a:t>ITHAKA S+R</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3"/>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1644327"/>
            <a:ext cx="4507992" cy="2126023"/>
          </a:xfrm>
        </p:spPr>
        <p:txBody>
          <a:bodyPr anchor="t" anchorCtr="0"/>
          <a:lstStyle>
            <a:lvl1pPr>
              <a:lnSpc>
                <a:spcPct val="76000"/>
              </a:lnSpc>
              <a:spcBef>
                <a:spcPts val="0"/>
              </a:spcBef>
              <a:defRPr sz="4400" b="0" cap="all" baseline="0">
                <a:solidFill>
                  <a:schemeClr val="bg2"/>
                </a:solidFill>
                <a:latin typeface="+mj-lt"/>
              </a:defRPr>
            </a:lvl1pPr>
            <a:lvl5pPr>
              <a:defRPr/>
            </a:lvl5pPr>
          </a:lstStyle>
          <a:p>
            <a:pPr lvl="0"/>
            <a:r>
              <a:rPr lang="en-US" smtClean="0"/>
              <a:t>click to add title</a:t>
            </a:r>
          </a:p>
        </p:txBody>
      </p:sp>
    </p:spTree>
    <p:extLst>
      <p:ext uri="{BB962C8B-B14F-4D97-AF65-F5344CB8AC3E}">
        <p14:creationId xmlns:p14="http://schemas.microsoft.com/office/powerpoint/2010/main" val="78065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1644327"/>
            <a:ext cx="3959352" cy="2126023"/>
          </a:xfrm>
        </p:spPr>
        <p:txBody>
          <a:bodyPr anchor="t" anchorCtr="0"/>
          <a:lstStyle>
            <a:lvl1pPr>
              <a:lnSpc>
                <a:spcPct val="76000"/>
              </a:lnSpc>
              <a:spcBef>
                <a:spcPts val="0"/>
              </a:spcBef>
              <a:defRPr sz="4400" b="0" cap="all" baseline="0">
                <a:solidFill>
                  <a:schemeClr val="tx1"/>
                </a:solidFill>
                <a:latin typeface="+mj-lt"/>
              </a:defRPr>
            </a:lvl1pPr>
            <a:lvl5pPr>
              <a:defRPr/>
            </a:lvl5pPr>
          </a:lstStyle>
          <a:p>
            <a:pPr lvl="0"/>
            <a:r>
              <a:rPr lang="en-US" smtClean="0"/>
              <a:t>intro</a:t>
            </a:r>
          </a:p>
          <a:p>
            <a:pPr lvl="0"/>
            <a:r>
              <a:rPr lang="en-US" smtClean="0"/>
              <a:t>text</a:t>
            </a:r>
            <a:endParaRPr lang="en-US" dirty="0" smtClean="0"/>
          </a:p>
        </p:txBody>
      </p:sp>
      <p:sp>
        <p:nvSpPr>
          <p:cNvPr id="18" name="Text Placeholder 17"/>
          <p:cNvSpPr>
            <a:spLocks noGrp="1"/>
          </p:cNvSpPr>
          <p:nvPr>
            <p:ph type="body" sz="quarter" idx="15"/>
          </p:nvPr>
        </p:nvSpPr>
        <p:spPr>
          <a:xfrm>
            <a:off x="4864608" y="576272"/>
            <a:ext cx="3422142" cy="4198928"/>
          </a:xfrm>
        </p:spPr>
        <p:txBody>
          <a:bodyPr>
            <a:noAutofit/>
          </a:bodyPr>
          <a:lstStyle>
            <a:lvl1pPr marL="201168">
              <a:defRPr sz="1700" i="1">
                <a:solidFill>
                  <a:schemeClr val="tx1"/>
                </a:solidFill>
                <a:latin typeface="+mn-lt"/>
              </a:defRPr>
            </a:lvl1pPr>
            <a:lvl2pPr marL="201168" indent="0">
              <a:spcBef>
                <a:spcPts val="1600"/>
              </a:spcBef>
              <a:buNone/>
              <a:defRPr sz="1500">
                <a:solidFill>
                  <a:schemeClr val="tx1"/>
                </a:solidFill>
                <a:latin typeface="+mn-lt"/>
              </a:defRPr>
            </a:lvl2pPr>
            <a:lvl3pPr marL="201168" indent="-128016">
              <a:lnSpc>
                <a:spcPct val="95000"/>
              </a:lnSpc>
              <a:spcBef>
                <a:spcPts val="500"/>
              </a:spcBef>
              <a:buClr>
                <a:schemeClr val="tx1"/>
              </a:buClr>
              <a:buFont typeface="Georgia" panose="02040502050405020303" pitchFamily="18" charset="0"/>
              <a:buChar char="»"/>
              <a:defRPr sz="1500">
                <a:solidFill>
                  <a:schemeClr val="tx1"/>
                </a:solidFill>
                <a:latin typeface="+mn-lt"/>
              </a:defRPr>
            </a:lvl3pPr>
            <a:lvl4pPr marL="329184" indent="-128016">
              <a:spcBef>
                <a:spcPts val="500"/>
              </a:spcBef>
              <a:buClr>
                <a:schemeClr val="accent4"/>
              </a:buClr>
              <a:buSzPct val="100000"/>
              <a:buFont typeface="Georgia" panose="02040502050405020303" pitchFamily="18" charset="0"/>
              <a:buChar char="»"/>
              <a:defRPr sz="1100">
                <a:solidFill>
                  <a:schemeClr val="accent4"/>
                </a:solidFill>
                <a:latin typeface="+mn-lt"/>
              </a:defRPr>
            </a:lvl4pPr>
            <a:lvl5pPr marL="201168" indent="-201168">
              <a:lnSpc>
                <a:spcPct val="95000"/>
              </a:lnSpc>
              <a:spcBef>
                <a:spcPts val="600"/>
              </a:spcBef>
              <a:buClr>
                <a:schemeClr val="tx1"/>
              </a:buClr>
              <a:buSzPct val="92000"/>
              <a:buFont typeface="+mj-lt"/>
              <a:buAutoNum type="arabicPeriod"/>
              <a:defRPr sz="1500" baseline="0">
                <a:solidFill>
                  <a:schemeClr val="tx1"/>
                </a:solidFill>
                <a:latin typeface="+mn-lt"/>
              </a:defRPr>
            </a:lvl5pPr>
            <a:lvl6pPr marL="1049337" indent="0">
              <a:buFontTx/>
              <a:buNone/>
              <a:defRPr baseline="0">
                <a:solidFill>
                  <a:srgbClr val="FFFFFF"/>
                </a:solidFill>
              </a:defRPr>
            </a:lvl6pPr>
            <a:lvl7pPr marL="1506537" indent="0">
              <a:buFontTx/>
              <a:buNone/>
              <a:defRPr>
                <a:solidFill>
                  <a:srgbClr val="FFFFFF"/>
                </a:solidFill>
              </a:defRPr>
            </a:lvl7pPr>
            <a:lvl8pPr marL="1963737" indent="0">
              <a:buFontTx/>
              <a:buNone/>
              <a:defRPr>
                <a:solidFill>
                  <a:srgbClr val="FFFFFF"/>
                </a:solidFill>
              </a:defRPr>
            </a:lvl8pPr>
            <a:lvl9pPr marL="2420937" indent="0">
              <a:buFontTx/>
              <a:buNone/>
              <a:defRPr>
                <a:solidFill>
                  <a:srgbClr val="FFFFFF"/>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eigth level</a:t>
            </a:r>
          </a:p>
          <a:p>
            <a:pPr lvl="8"/>
            <a:r>
              <a:rPr lang="en-US" smtClean="0"/>
              <a:t>ninth level</a:t>
            </a:r>
          </a:p>
        </p:txBody>
      </p:sp>
    </p:spTree>
    <p:extLst>
      <p:ext uri="{BB962C8B-B14F-4D97-AF65-F5344CB8AC3E}">
        <p14:creationId xmlns:p14="http://schemas.microsoft.com/office/powerpoint/2010/main" val="236107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formation">
    <p:bg>
      <p:bgPr>
        <a:solidFill>
          <a:schemeClr val="accent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1644327"/>
            <a:ext cx="3941064" cy="2126023"/>
          </a:xfrm>
        </p:spPr>
        <p:txBody>
          <a:bodyPr anchor="t" anchorCtr="0"/>
          <a:lstStyle>
            <a:lvl1pPr>
              <a:lnSpc>
                <a:spcPct val="76000"/>
              </a:lnSpc>
              <a:spcBef>
                <a:spcPts val="0"/>
              </a:spcBef>
              <a:defRPr sz="4400" b="0" cap="all" baseline="0">
                <a:solidFill>
                  <a:schemeClr val="bg2"/>
                </a:solidFill>
                <a:latin typeface="+mj-lt"/>
              </a:defRPr>
            </a:lvl1pPr>
            <a:lvl5pPr>
              <a:defRPr/>
            </a:lvl5pPr>
          </a:lstStyle>
          <a:p>
            <a:pPr lvl="0"/>
            <a:r>
              <a:rPr lang="en-US" smtClean="0"/>
              <a:t>outline of</a:t>
            </a:r>
          </a:p>
          <a:p>
            <a:pPr lvl="0"/>
            <a:r>
              <a:rPr lang="en-US" smtClean="0"/>
              <a:t>today’s</a:t>
            </a:r>
          </a:p>
          <a:p>
            <a:pPr lvl="0"/>
            <a:r>
              <a:rPr lang="en-US" smtClean="0"/>
              <a:t>presentation</a:t>
            </a:r>
            <a:endParaRPr lang="en-US" dirty="0" smtClean="0"/>
          </a:p>
        </p:txBody>
      </p:sp>
      <p:sp>
        <p:nvSpPr>
          <p:cNvPr id="4" name="Text Placeholder 3"/>
          <p:cNvSpPr>
            <a:spLocks noGrp="1"/>
          </p:cNvSpPr>
          <p:nvPr>
            <p:ph type="body" sz="quarter" idx="13" hasCustomPrompt="1"/>
          </p:nvPr>
        </p:nvSpPr>
        <p:spPr>
          <a:xfrm>
            <a:off x="4863465" y="982664"/>
            <a:ext cx="3399589" cy="2636835"/>
          </a:xfrm>
        </p:spPr>
        <p:txBody>
          <a:bodyPr/>
          <a:lstStyle>
            <a:lvl1pPr marL="198438" indent="-198438">
              <a:lnSpc>
                <a:spcPct val="90000"/>
              </a:lnSpc>
              <a:spcBef>
                <a:spcPts val="700"/>
              </a:spcBef>
              <a:buClr>
                <a:schemeClr val="bg1"/>
              </a:buClr>
              <a:buSzPct val="92000"/>
              <a:buFont typeface="+mj-lt"/>
              <a:buAutoNum type="arabicPeriod"/>
              <a:defRPr sz="1700" b="0" baseline="0">
                <a:solidFill>
                  <a:schemeClr val="bg1"/>
                </a:solidFill>
                <a:latin typeface="+mn-lt"/>
              </a:defRPr>
            </a:lvl1pPr>
            <a:lvl2pPr marL="200025" indent="-171450">
              <a:spcBef>
                <a:spcPts val="700"/>
              </a:spcBef>
              <a:buClr>
                <a:schemeClr val="bg1"/>
              </a:buClr>
              <a:buFont typeface="Georgia" panose="02040502050405020303" pitchFamily="18" charset="0"/>
              <a:buChar char="»"/>
              <a:defRPr sz="1700">
                <a:solidFill>
                  <a:schemeClr val="bg1"/>
                </a:solidFill>
              </a:defRPr>
            </a:lvl2pPr>
            <a:lvl3pPr marL="201168" indent="0">
              <a:spcBef>
                <a:spcPts val="700"/>
              </a:spcBef>
              <a:buNone/>
              <a:defRPr sz="1700">
                <a:solidFill>
                  <a:schemeClr val="bg1"/>
                </a:solidFill>
              </a:defRPr>
            </a:lvl3pPr>
            <a:lvl4pPr>
              <a:defRPr sz="1700">
                <a:solidFill>
                  <a:schemeClr val="accent2"/>
                </a:solidFill>
              </a:defRPr>
            </a:lvl4pPr>
            <a:lvl5pPr>
              <a:defRPr sz="1700">
                <a:solidFill>
                  <a:schemeClr val="accent2"/>
                </a:solidFill>
              </a:defRPr>
            </a:lvl5pPr>
          </a:lstStyle>
          <a:p>
            <a:pPr lvl="0"/>
            <a:r>
              <a:rPr lang="en-US" smtClean="0"/>
              <a:t>Click to add outline item</a:t>
            </a:r>
          </a:p>
          <a:p>
            <a:pPr lvl="1"/>
            <a:r>
              <a:rPr lang="en-US" smtClean="0"/>
              <a:t>Click to add bullet point</a:t>
            </a:r>
          </a:p>
          <a:p>
            <a:pPr lvl="2"/>
            <a:r>
              <a:rPr lang="en-US" smtClean="0"/>
              <a:t>Click to add text</a:t>
            </a:r>
          </a:p>
        </p:txBody>
      </p:sp>
      <p:sp>
        <p:nvSpPr>
          <p:cNvPr id="17" name="Text Placeholder 3"/>
          <p:cNvSpPr>
            <a:spLocks noGrp="1"/>
          </p:cNvSpPr>
          <p:nvPr>
            <p:ph type="body" sz="quarter" idx="15" hasCustomPrompt="1"/>
          </p:nvPr>
        </p:nvSpPr>
        <p:spPr>
          <a:xfrm>
            <a:off x="5073728" y="3908503"/>
            <a:ext cx="3206828" cy="729141"/>
          </a:xfrm>
        </p:spPr>
        <p:txBody>
          <a:bodyPr/>
          <a:lstStyle>
            <a:lvl1pPr marL="0" indent="0">
              <a:lnSpc>
                <a:spcPct val="85000"/>
              </a:lnSpc>
              <a:spcBef>
                <a:spcPts val="200"/>
              </a:spcBef>
              <a:buClr>
                <a:schemeClr val="bg1"/>
              </a:buClr>
              <a:buFont typeface="+mj-lt"/>
              <a:buNone/>
              <a:defRPr sz="1350" b="0" baseline="0">
                <a:solidFill>
                  <a:schemeClr val="bg1"/>
                </a:solidFill>
                <a:latin typeface="+mn-lt"/>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smtClean="0"/>
              <a:t>Click to add other information</a:t>
            </a:r>
          </a:p>
        </p:txBody>
      </p:sp>
    </p:spTree>
    <p:extLst>
      <p:ext uri="{BB962C8B-B14F-4D97-AF65-F5344CB8AC3E}">
        <p14:creationId xmlns:p14="http://schemas.microsoft.com/office/powerpoint/2010/main" val="284926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accent6"/>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979036"/>
            <a:ext cx="7516368" cy="3415165"/>
          </a:xfrm>
        </p:spPr>
        <p:txBody>
          <a:bodyPr anchor="t" anchorCtr="0"/>
          <a:lstStyle>
            <a:lvl1pPr>
              <a:lnSpc>
                <a:spcPct val="86000"/>
              </a:lnSpc>
              <a:spcBef>
                <a:spcPts val="0"/>
              </a:spcBef>
              <a:defRPr sz="3200" b="0" i="1" cap="none" baseline="0">
                <a:solidFill>
                  <a:schemeClr val="bg2"/>
                </a:solidFill>
                <a:latin typeface="+mn-lt"/>
              </a:defRPr>
            </a:lvl1pPr>
            <a:lvl5pPr>
              <a:defRPr/>
            </a:lvl5pPr>
          </a:lstStyle>
          <a:p>
            <a:pPr lvl="0"/>
            <a:r>
              <a:rPr lang="en-US" smtClean="0"/>
              <a:t>Click to add callout text</a:t>
            </a:r>
          </a:p>
          <a:p>
            <a:pPr lvl="0"/>
            <a:endParaRPr lang="en-US" dirty="0" smtClean="0"/>
          </a:p>
        </p:txBody>
      </p:sp>
    </p:spTree>
    <p:extLst>
      <p:ext uri="{BB962C8B-B14F-4D97-AF65-F5344CB8AC3E}">
        <p14:creationId xmlns:p14="http://schemas.microsoft.com/office/powerpoint/2010/main" val="194903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86384" y="576272"/>
            <a:ext cx="4507992" cy="514350"/>
          </a:xfrm>
          <a:prstGeom prst="rect">
            <a:avLst/>
          </a:prstGeom>
          <a:noFill/>
          <a:ln w="9525">
            <a:noFill/>
            <a:miter lim="800000"/>
            <a:headEnd/>
            <a:tailEnd/>
          </a:ln>
          <a:effectLst/>
        </p:spPr>
        <p:txBody>
          <a:bodyPr vert="horz" wrap="square" lIns="201168" tIns="0" rIns="0" bIns="0" numCol="1" anchor="t" anchorCtr="0" compatLnSpc="1">
            <a:prstTxWarp prst="textNoShape">
              <a:avLst/>
            </a:prstTxWarp>
            <a:noAutofit/>
          </a:bodyPr>
          <a:lstStyle/>
          <a:p>
            <a:pPr lvl="0"/>
            <a:r>
              <a:rPr lang="en-US" smtClean="0"/>
              <a:t>click to add title</a:t>
            </a:r>
          </a:p>
        </p:txBody>
      </p:sp>
      <p:sp>
        <p:nvSpPr>
          <p:cNvPr id="1027" name="Rectangle 3"/>
          <p:cNvSpPr>
            <a:spLocks noGrp="1" noChangeArrowheads="1"/>
          </p:cNvSpPr>
          <p:nvPr>
            <p:ph type="body" idx="1"/>
          </p:nvPr>
        </p:nvSpPr>
        <p:spPr bwMode="auto">
          <a:xfrm>
            <a:off x="750733" y="1894689"/>
            <a:ext cx="8520112" cy="375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808" r:id="rId3"/>
    <p:sldLayoutId id="2147483792" r:id="rId4"/>
    <p:sldLayoutId id="2147483794" r:id="rId5"/>
    <p:sldLayoutId id="2147483803" r:id="rId6"/>
    <p:sldLayoutId id="2147483802" r:id="rId7"/>
    <p:sldLayoutId id="2147483801" r:id="rId8"/>
    <p:sldLayoutId id="2147483804" r:id="rId9"/>
    <p:sldLayoutId id="2147483809" r:id="rId10"/>
    <p:sldLayoutId id="2147483810" r:id="rId11"/>
    <p:sldLayoutId id="2147483805" r:id="rId12"/>
    <p:sldLayoutId id="2147483806" r:id="rId13"/>
    <p:sldLayoutId id="2147483807" r:id="rId14"/>
    <p:sldLayoutId id="2147483811" r:id="rId15"/>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4400" b="0" cap="all" baseline="0">
          <a:solidFill>
            <a:schemeClr val="tx1"/>
          </a:solidFill>
          <a:latin typeface="+mj-lt"/>
          <a:ea typeface="+mj-ea"/>
          <a:cs typeface="+mj-cs"/>
        </a:defRPr>
      </a:lvl1pPr>
      <a:lvl2pPr algn="l" rtl="0" eaLnBrk="1" fontAlgn="base" hangingPunct="1">
        <a:lnSpc>
          <a:spcPct val="85000"/>
        </a:lnSpc>
        <a:spcBef>
          <a:spcPct val="0"/>
        </a:spcBef>
        <a:spcAft>
          <a:spcPct val="0"/>
        </a:spcAft>
        <a:defRPr sz="2800" b="1">
          <a:solidFill>
            <a:schemeClr val="tx1"/>
          </a:solidFill>
          <a:latin typeface="Arial" charset="0"/>
          <a:cs typeface="Arial" charset="0"/>
        </a:defRPr>
      </a:lvl2pPr>
      <a:lvl3pPr algn="l" rtl="0" eaLnBrk="1" fontAlgn="base" hangingPunct="1">
        <a:lnSpc>
          <a:spcPct val="85000"/>
        </a:lnSpc>
        <a:spcBef>
          <a:spcPct val="0"/>
        </a:spcBef>
        <a:spcAft>
          <a:spcPct val="0"/>
        </a:spcAft>
        <a:defRPr sz="2800" b="1">
          <a:solidFill>
            <a:schemeClr val="tx1"/>
          </a:solidFill>
          <a:latin typeface="Arial" charset="0"/>
          <a:cs typeface="Arial" charset="0"/>
        </a:defRPr>
      </a:lvl3pPr>
      <a:lvl4pPr algn="l" rtl="0" eaLnBrk="1" fontAlgn="base" hangingPunct="1">
        <a:lnSpc>
          <a:spcPct val="85000"/>
        </a:lnSpc>
        <a:spcBef>
          <a:spcPct val="0"/>
        </a:spcBef>
        <a:spcAft>
          <a:spcPct val="0"/>
        </a:spcAft>
        <a:defRPr sz="2800" b="1">
          <a:solidFill>
            <a:schemeClr val="tx1"/>
          </a:solidFill>
          <a:latin typeface="Arial" charset="0"/>
          <a:cs typeface="Arial" charset="0"/>
        </a:defRPr>
      </a:lvl4pPr>
      <a:lvl5pPr algn="l" rtl="0" eaLnBrk="1" fontAlgn="base" hangingPunct="1">
        <a:lnSpc>
          <a:spcPct val="85000"/>
        </a:lnSpc>
        <a:spcBef>
          <a:spcPct val="0"/>
        </a:spcBef>
        <a:spcAft>
          <a:spcPct val="0"/>
        </a:spcAft>
        <a:defRPr sz="2800" b="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b="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b="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b="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b="1">
          <a:solidFill>
            <a:schemeClr val="tx1"/>
          </a:solidFill>
          <a:latin typeface="Arial" charset="0"/>
          <a:cs typeface="Arial" charset="0"/>
        </a:defRPr>
      </a:lvl9pPr>
    </p:titleStyle>
    <p:body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monarch.brown.edu/index.html" TargetMode="External"/><Relationship Id="rId1" Type="http://schemas.openxmlformats.org/officeDocument/2006/relationships/slideLayout" Target="../slideLayouts/slideLayout2.xml"/><Relationship Id="rId6" Type="http://schemas.openxmlformats.org/officeDocument/2006/relationships/hyperlink" Target="blackgrooves.org" TargetMode="External"/><Relationship Id="rId5" Type="http://schemas.openxmlformats.org/officeDocument/2006/relationships/image" Target="../media/image7.jpeg"/><Relationship Id="rId4" Type="http://schemas.openxmlformats.org/officeDocument/2006/relationships/hyperlink" Target="http://ccnmtl.columbia.edu/our_services/columbia_wikispaces/columbia_wikispaces.html" TargetMode="Externa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r.ithaka.org/research-publications/sustainability-implementation-toolkit" TargetMode="External"/><Relationship Id="rId2" Type="http://schemas.openxmlformats.org/officeDocument/2006/relationships/hyperlink" Target="http://sr.ithaka.org/research-publications/sustaining-digital-humanities" TargetMode="Externa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neh.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5"/>
          </p:nvPr>
        </p:nvSpPr>
        <p:spPr>
          <a:xfrm>
            <a:off x="4864608" y="1262062"/>
            <a:ext cx="3422142" cy="3513137"/>
          </a:xfrm>
        </p:spPr>
        <p:txBody>
          <a:bodyPr/>
          <a:lstStyle/>
          <a:p>
            <a:endParaRPr lang="en-US"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943600" y="1607126"/>
            <a:ext cx="3200400" cy="1781556"/>
          </a:xfrm>
          <a:prstGeom prst="rect">
            <a:avLst/>
          </a:prstGeom>
          <a:noFill/>
          <a:ln w="9525">
            <a:noFill/>
            <a:miter lim="800000"/>
            <a:headEnd/>
            <a:tailEnd/>
          </a:ln>
          <a:effectLst/>
        </p:spPr>
      </p:pic>
      <p:sp>
        <p:nvSpPr>
          <p:cNvPr id="5" name="Rectangle 4"/>
          <p:cNvSpPr/>
          <p:nvPr/>
        </p:nvSpPr>
        <p:spPr>
          <a:xfrm>
            <a:off x="892487" y="1853680"/>
            <a:ext cx="4115931" cy="1542602"/>
          </a:xfrm>
          <a:prstGeom prst="rect">
            <a:avLst/>
          </a:prstGeom>
        </p:spPr>
        <p:txBody>
          <a:bodyPr wrap="square">
            <a:spAutoFit/>
          </a:bodyPr>
          <a:lstStyle/>
          <a:p>
            <a:pPr algn="l">
              <a:lnSpc>
                <a:spcPct val="76000"/>
              </a:lnSpc>
              <a:spcBef>
                <a:spcPts val="0"/>
              </a:spcBef>
            </a:pPr>
            <a:r>
              <a:rPr lang="en-US" sz="4400" b="1" dirty="0" smtClean="0">
                <a:solidFill>
                  <a:schemeClr val="accent1"/>
                </a:solidFill>
                <a:latin typeface="+mj-lt"/>
              </a:rPr>
              <a:t>STAKEHOLDER ROUNDTABLE: </a:t>
            </a:r>
            <a:r>
              <a:rPr lang="en-US" sz="3600" dirty="0" smtClean="0">
                <a:solidFill>
                  <a:schemeClr val="accent1"/>
                </a:solidFill>
                <a:latin typeface="+mj-lt"/>
              </a:rPr>
              <a:t>Presentation Template</a:t>
            </a:r>
            <a:endParaRPr lang="en-US" sz="3600" dirty="0">
              <a:solidFill>
                <a:schemeClr val="accent1"/>
              </a:solidFill>
              <a:latin typeface="+mj-lt"/>
            </a:endParaRPr>
          </a:p>
        </p:txBody>
      </p:sp>
      <p:pic>
        <p:nvPicPr>
          <p:cNvPr id="3074" name="Picture 2" descr="http://jira.jstor.org/secure/thumbnail/62157/_thumb_62157.png"/>
          <p:cNvPicPr>
            <a:picLocks noChangeAspect="1" noChangeArrowheads="1"/>
          </p:cNvPicPr>
          <p:nvPr/>
        </p:nvPicPr>
        <p:blipFill>
          <a:blip r:embed="rId3" cstate="print"/>
          <a:srcRect/>
          <a:stretch>
            <a:fillRect/>
          </a:stretch>
        </p:blipFill>
        <p:spPr bwMode="auto">
          <a:xfrm>
            <a:off x="0" y="0"/>
            <a:ext cx="1219200" cy="1219201"/>
          </a:xfrm>
          <a:prstGeom prst="rect">
            <a:avLst/>
          </a:prstGeom>
          <a:noFill/>
        </p:spPr>
      </p:pic>
      <p:sp>
        <p:nvSpPr>
          <p:cNvPr id="8" name="TextBox 7"/>
          <p:cNvSpPr txBox="1"/>
          <p:nvPr/>
        </p:nvSpPr>
        <p:spPr>
          <a:xfrm>
            <a:off x="789709" y="4745182"/>
            <a:ext cx="3114635" cy="253146"/>
          </a:xfrm>
          <a:prstGeom prst="rect">
            <a:avLst/>
          </a:prstGeom>
          <a:noFill/>
        </p:spPr>
        <p:txBody>
          <a:bodyPr wrap="none" lIns="0" rIns="0" rtlCol="0">
            <a:spAutoFit/>
          </a:bodyPr>
          <a:lstStyle/>
          <a:p>
            <a:pPr algn="l"/>
            <a:r>
              <a:rPr lang="en-US" sz="1100" dirty="0" smtClean="0">
                <a:solidFill>
                  <a:schemeClr val="accent4"/>
                </a:solidFill>
                <a:latin typeface="+mn-lt"/>
              </a:rPr>
              <a:t>Ithaka S+R Sustainability Implementation Toolkit</a:t>
            </a:r>
          </a:p>
        </p:txBody>
      </p:sp>
    </p:spTree>
    <p:extLst>
      <p:ext uri="{BB962C8B-B14F-4D97-AF65-F5344CB8AC3E}">
        <p14:creationId xmlns:p14="http://schemas.microsoft.com/office/powerpoint/2010/main" val="495055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About [#]% have created […]</a:t>
            </a:r>
            <a:endParaRPr lang="en-US" sz="2000"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543513995"/>
              </p:ext>
            </p:extLst>
          </p:nvPr>
        </p:nvGraphicFramePr>
        <p:xfrm>
          <a:off x="929514" y="1428750"/>
          <a:ext cx="7785607"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Respondents intend for their resources to be available to the broader public…</a:t>
            </a:r>
            <a:endParaRPr lang="en-US" sz="2000"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425332053"/>
              </p:ext>
            </p:extLst>
          </p:nvPr>
        </p:nvGraphicFramePr>
        <p:xfrm>
          <a:off x="899287" y="1428277"/>
          <a:ext cx="7840111" cy="29579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…and to grow in the future</a:t>
            </a:r>
            <a:endParaRPr lang="en-US" sz="2200"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123072868"/>
              </p:ext>
            </p:extLst>
          </p:nvPr>
        </p:nvGraphicFramePr>
        <p:xfrm>
          <a:off x="906308" y="1432290"/>
          <a:ext cx="7923367" cy="29616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hlinkClick r:id="rId2"/>
          </p:cNvPr>
          <p:cNvPicPr>
            <a:picLocks noChangeAspect="1" noChangeArrowheads="1"/>
          </p:cNvPicPr>
          <p:nvPr/>
        </p:nvPicPr>
        <p:blipFill>
          <a:blip r:embed="rId3" cstate="print"/>
          <a:srcRect/>
          <a:stretch>
            <a:fillRect/>
          </a:stretch>
        </p:blipFill>
        <p:spPr bwMode="auto">
          <a:xfrm>
            <a:off x="6883859" y="3403538"/>
            <a:ext cx="1755140" cy="1295400"/>
          </a:xfrm>
          <a:prstGeom prst="rect">
            <a:avLst/>
          </a:prstGeom>
          <a:noFill/>
          <a:ln w="25400">
            <a:solidFill>
              <a:schemeClr val="tx1"/>
            </a:solidFill>
            <a:miter lim="800000"/>
            <a:headEnd/>
            <a:tailEnd/>
          </a:ln>
        </p:spPr>
      </p:pic>
      <p:sp>
        <p:nvSpPr>
          <p:cNvPr id="25" name="Text Placeholder 24"/>
          <p:cNvSpPr>
            <a:spLocks noGrp="1"/>
          </p:cNvSpPr>
          <p:nvPr>
            <p:ph type="body" sz="quarter" idx="17"/>
          </p:nvPr>
        </p:nvSpPr>
        <p:spPr>
          <a:xfrm>
            <a:off x="4595813" y="3554000"/>
            <a:ext cx="1814511" cy="795338"/>
          </a:xfrm>
        </p:spPr>
        <p:txBody>
          <a:bodyPr/>
          <a:lstStyle/>
          <a:p>
            <a:pPr marL="173038" lvl="0" indent="-173038" algn="ctr">
              <a:lnSpc>
                <a:spcPct val="100000"/>
              </a:lnSpc>
              <a:spcBef>
                <a:spcPct val="20000"/>
              </a:spcBef>
              <a:buClr>
                <a:srgbClr val="0070C0"/>
              </a:buClr>
              <a:buSzTx/>
              <a:defRPr/>
            </a:pPr>
            <a:r>
              <a:rPr lang="en-US" sz="1000" i="0" dirty="0" smtClean="0">
                <a:solidFill>
                  <a:schemeClr val="tx2"/>
                </a:solidFill>
              </a:rPr>
              <a:t>CONTENT COLLECTION </a:t>
            </a:r>
          </a:p>
          <a:p>
            <a:pPr marL="173038" lvl="0" indent="-173038" algn="ctr">
              <a:lnSpc>
                <a:spcPct val="100000"/>
              </a:lnSpc>
              <a:spcBef>
                <a:spcPct val="20000"/>
              </a:spcBef>
              <a:buClr>
                <a:srgbClr val="0070C0"/>
              </a:buClr>
              <a:buSzTx/>
              <a:defRPr/>
            </a:pPr>
            <a:r>
              <a:rPr lang="en-US" sz="800" i="0" dirty="0" smtClean="0">
                <a:solidFill>
                  <a:schemeClr val="tx2"/>
                </a:solidFill>
              </a:rPr>
              <a:t>(more complex)</a:t>
            </a:r>
          </a:p>
          <a:p>
            <a:pPr marL="173038" lvl="0" indent="-173038" algn="ctr">
              <a:lnSpc>
                <a:spcPct val="100000"/>
              </a:lnSpc>
              <a:spcBef>
                <a:spcPct val="20000"/>
              </a:spcBef>
              <a:buClr>
                <a:srgbClr val="0070C0"/>
              </a:buClr>
              <a:buSzTx/>
              <a:defRPr/>
            </a:pPr>
            <a:r>
              <a:rPr lang="en-US" sz="800" i="0" dirty="0" smtClean="0">
                <a:solidFill>
                  <a:schemeClr val="tx2"/>
                </a:solidFill>
              </a:rPr>
              <a:t>Sheila </a:t>
            </a:r>
            <a:r>
              <a:rPr lang="en-US" sz="800" i="0" dirty="0" err="1" smtClean="0">
                <a:solidFill>
                  <a:schemeClr val="tx2"/>
                </a:solidFill>
              </a:rPr>
              <a:t>Bonde</a:t>
            </a:r>
            <a:r>
              <a:rPr lang="en-US" sz="800" i="0" dirty="0" smtClean="0">
                <a:solidFill>
                  <a:schemeClr val="tx2"/>
                </a:solidFill>
              </a:rPr>
              <a:t> </a:t>
            </a:r>
          </a:p>
          <a:p>
            <a:pPr marL="173038" lvl="0" indent="-173038" algn="ctr">
              <a:lnSpc>
                <a:spcPct val="100000"/>
              </a:lnSpc>
              <a:spcBef>
                <a:spcPct val="20000"/>
              </a:spcBef>
              <a:buClr>
                <a:srgbClr val="0070C0"/>
              </a:buClr>
              <a:buSzTx/>
              <a:defRPr/>
            </a:pPr>
            <a:r>
              <a:rPr lang="en-US" sz="800" i="0" dirty="0" smtClean="0">
                <a:solidFill>
                  <a:schemeClr val="tx2"/>
                </a:solidFill>
              </a:rPr>
              <a:t>Saint-Jean-des-</a:t>
            </a:r>
            <a:r>
              <a:rPr lang="en-US" sz="800" i="0" dirty="0" err="1" smtClean="0">
                <a:solidFill>
                  <a:schemeClr val="tx2"/>
                </a:solidFill>
              </a:rPr>
              <a:t>Vignes</a:t>
            </a:r>
            <a:r>
              <a:rPr lang="en-US" sz="800" i="0" dirty="0" smtClean="0">
                <a:solidFill>
                  <a:schemeClr val="tx2"/>
                </a:solidFill>
              </a:rPr>
              <a:t>:</a:t>
            </a:r>
          </a:p>
          <a:p>
            <a:pPr marL="173038" lvl="0" indent="-173038" algn="ctr">
              <a:lnSpc>
                <a:spcPct val="100000"/>
              </a:lnSpc>
              <a:spcBef>
                <a:spcPct val="20000"/>
              </a:spcBef>
              <a:buClr>
                <a:srgbClr val="0070C0"/>
              </a:buClr>
              <a:buSzTx/>
              <a:defRPr/>
            </a:pPr>
            <a:r>
              <a:rPr lang="en-US" sz="800" i="0" dirty="0" smtClean="0">
                <a:solidFill>
                  <a:schemeClr val="tx2"/>
                </a:solidFill>
              </a:rPr>
              <a:t>Archaeology, Architecture and History</a:t>
            </a:r>
          </a:p>
          <a:p>
            <a:pPr marL="0" lvl="4" indent="0">
              <a:buNone/>
            </a:pPr>
            <a:endParaRPr lang="en-US" dirty="0"/>
          </a:p>
        </p:txBody>
      </p:sp>
      <p:sp>
        <p:nvSpPr>
          <p:cNvPr id="2" name="Title 1"/>
          <p:cNvSpPr>
            <a:spLocks noGrp="1"/>
          </p:cNvSpPr>
          <p:nvPr>
            <p:ph type="title"/>
          </p:nvPr>
        </p:nvSpPr>
        <p:spPr/>
        <p:txBody>
          <a:bodyPr/>
          <a:lstStyle/>
          <a:p>
            <a:r>
              <a:rPr lang="en-US" dirty="0" smtClean="0"/>
              <a:t>Examples of project types</a:t>
            </a:r>
            <a:endParaRPr lang="en-US" dirty="0"/>
          </a:p>
        </p:txBody>
      </p:sp>
      <p:sp>
        <p:nvSpPr>
          <p:cNvPr id="19" name="Text Placeholder 18"/>
          <p:cNvSpPr>
            <a:spLocks noGrp="1"/>
          </p:cNvSpPr>
          <p:nvPr>
            <p:ph type="body" sz="quarter" idx="16"/>
          </p:nvPr>
        </p:nvSpPr>
        <p:spPr>
          <a:xfrm>
            <a:off x="2500314" y="3576638"/>
            <a:ext cx="1766886" cy="700087"/>
          </a:xfrm>
        </p:spPr>
        <p:txBody>
          <a:bodyPr/>
          <a:lstStyle/>
          <a:p>
            <a:pPr marL="0" algn="ctr"/>
            <a:r>
              <a:rPr lang="en-US" sz="1000" i="0" dirty="0" smtClean="0">
                <a:solidFill>
                  <a:schemeClr val="tx1"/>
                </a:solidFill>
              </a:rPr>
              <a:t>CONTENT COLLECTION</a:t>
            </a:r>
          </a:p>
          <a:p>
            <a:pPr marL="0" algn="ctr">
              <a:spcBef>
                <a:spcPts val="0"/>
              </a:spcBef>
            </a:pPr>
            <a:r>
              <a:rPr lang="en-US" sz="800" i="0" dirty="0" smtClean="0">
                <a:solidFill>
                  <a:schemeClr val="tx1"/>
                </a:solidFill>
              </a:rPr>
              <a:t>(less complex)</a:t>
            </a:r>
          </a:p>
          <a:p>
            <a:pPr marL="0" algn="ctr">
              <a:spcBef>
                <a:spcPts val="0"/>
              </a:spcBef>
            </a:pPr>
            <a:r>
              <a:rPr lang="en-US" sz="800" i="0" dirty="0" smtClean="0">
                <a:solidFill>
                  <a:schemeClr val="tx1"/>
                </a:solidFill>
              </a:rPr>
              <a:t>Brenda Nelson-Strauss</a:t>
            </a:r>
          </a:p>
          <a:p>
            <a:pPr marL="0" algn="ctr">
              <a:spcBef>
                <a:spcPts val="0"/>
              </a:spcBef>
            </a:pPr>
            <a:r>
              <a:rPr lang="en-US" sz="800" i="0" dirty="0" smtClean="0">
                <a:solidFill>
                  <a:schemeClr val="tx1"/>
                </a:solidFill>
              </a:rPr>
              <a:t>Black Grooves</a:t>
            </a:r>
          </a:p>
          <a:p>
            <a:endParaRPr lang="en-US" dirty="0"/>
          </a:p>
        </p:txBody>
      </p:sp>
      <p:cxnSp>
        <p:nvCxnSpPr>
          <p:cNvPr id="5" name="Straight Connector 4"/>
          <p:cNvCxnSpPr/>
          <p:nvPr/>
        </p:nvCxnSpPr>
        <p:spPr bwMode="auto">
          <a:xfrm flipH="1" flipV="1">
            <a:off x="4483100" y="1981200"/>
            <a:ext cx="24164" cy="2566524"/>
          </a:xfrm>
          <a:prstGeom prst="line">
            <a:avLst/>
          </a:prstGeom>
          <a:solidFill>
            <a:schemeClr val="accent1"/>
          </a:solidFill>
          <a:ln w="6350" cap="flat" cmpd="sng" algn="ctr">
            <a:solidFill>
              <a:schemeClr val="accent4"/>
            </a:solidFill>
            <a:prstDash val="solid"/>
            <a:round/>
            <a:headEnd type="none" w="med" len="med"/>
            <a:tailEnd type="none" w="med" len="med"/>
          </a:ln>
          <a:effectLst/>
        </p:spPr>
      </p:cxnSp>
      <p:pic>
        <p:nvPicPr>
          <p:cNvPr id="6" name="Picture 2" descr="http://ccnmtl.columbia.edu/web/images/wikispaces.jpg">
            <a:hlinkClick r:id="rId4"/>
          </p:cNvPr>
          <p:cNvPicPr>
            <a:picLocks noChangeAspect="1" noChangeArrowheads="1"/>
          </p:cNvPicPr>
          <p:nvPr/>
        </p:nvPicPr>
        <p:blipFill>
          <a:blip r:embed="rId5" cstate="print"/>
          <a:srcRect/>
          <a:stretch>
            <a:fillRect/>
          </a:stretch>
        </p:blipFill>
        <p:spPr bwMode="auto">
          <a:xfrm>
            <a:off x="261938" y="1909763"/>
            <a:ext cx="1724025" cy="1230704"/>
          </a:xfrm>
          <a:prstGeom prst="rect">
            <a:avLst/>
          </a:prstGeom>
          <a:noFill/>
          <a:ln w="25400">
            <a:solidFill>
              <a:schemeClr val="tx1"/>
            </a:solidFill>
          </a:ln>
        </p:spPr>
      </p:pic>
      <p:sp>
        <p:nvSpPr>
          <p:cNvPr id="7" name="TextBox 6"/>
          <p:cNvSpPr txBox="1"/>
          <p:nvPr/>
        </p:nvSpPr>
        <p:spPr>
          <a:xfrm flipH="1">
            <a:off x="2514599" y="2143125"/>
            <a:ext cx="1700213" cy="487056"/>
          </a:xfrm>
          <a:prstGeom prst="rect">
            <a:avLst/>
          </a:prstGeom>
          <a:noFill/>
        </p:spPr>
        <p:txBody>
          <a:bodyPr wrap="square" lIns="0" rIns="0" rtlCol="0">
            <a:spAutoFit/>
          </a:bodyPr>
          <a:lstStyle/>
          <a:p>
            <a:r>
              <a:rPr lang="en-US" sz="1000" dirty="0" smtClean="0">
                <a:solidFill>
                  <a:schemeClr val="tx2"/>
                </a:solidFill>
                <a:latin typeface="+mn-lt"/>
              </a:rPr>
              <a:t>COURSE WEBSITE</a:t>
            </a:r>
          </a:p>
          <a:p>
            <a:pPr>
              <a:spcBef>
                <a:spcPts val="0"/>
              </a:spcBef>
            </a:pPr>
            <a:r>
              <a:rPr lang="en-US" sz="800" dirty="0" smtClean="0">
                <a:latin typeface="+mn-lt"/>
              </a:rPr>
              <a:t>Columbia</a:t>
            </a:r>
          </a:p>
          <a:p>
            <a:pPr>
              <a:spcBef>
                <a:spcPts val="0"/>
              </a:spcBef>
            </a:pPr>
            <a:r>
              <a:rPr lang="en-US" sz="800" dirty="0" err="1" smtClean="0">
                <a:latin typeface="+mn-lt"/>
              </a:rPr>
              <a:t>WikiSpace</a:t>
            </a:r>
            <a:endParaRPr lang="en-US" sz="800" dirty="0" smtClean="0">
              <a:latin typeface="+mn-lt"/>
            </a:endParaRPr>
          </a:p>
        </p:txBody>
      </p:sp>
      <p:sp>
        <p:nvSpPr>
          <p:cNvPr id="8" name="Left Arrow 7"/>
          <p:cNvSpPr/>
          <p:nvPr/>
        </p:nvSpPr>
        <p:spPr bwMode="auto">
          <a:xfrm>
            <a:off x="2195512" y="2195513"/>
            <a:ext cx="314325" cy="309562"/>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pic>
        <p:nvPicPr>
          <p:cNvPr id="9" name="Picture 3">
            <a:hlinkClick r:id="rId6" action="ppaction://hlinkfile"/>
          </p:cNvPr>
          <p:cNvPicPr>
            <a:picLocks noChangeAspect="1" noChangeArrowheads="1"/>
          </p:cNvPicPr>
          <p:nvPr/>
        </p:nvPicPr>
        <p:blipFill>
          <a:blip r:embed="rId7" cstate="print"/>
          <a:srcRect/>
          <a:stretch>
            <a:fillRect/>
          </a:stretch>
        </p:blipFill>
        <p:spPr bwMode="auto">
          <a:xfrm>
            <a:off x="266700" y="3388539"/>
            <a:ext cx="1728788" cy="1295357"/>
          </a:xfrm>
          <a:prstGeom prst="rect">
            <a:avLst/>
          </a:prstGeom>
          <a:noFill/>
          <a:ln w="25400">
            <a:solidFill>
              <a:schemeClr val="tx1"/>
            </a:solidFill>
            <a:miter lim="800000"/>
            <a:headEnd/>
            <a:tailEnd/>
          </a:ln>
        </p:spPr>
      </p:pic>
      <p:sp>
        <p:nvSpPr>
          <p:cNvPr id="10" name="Left Arrow 9"/>
          <p:cNvSpPr/>
          <p:nvPr/>
        </p:nvSpPr>
        <p:spPr bwMode="auto">
          <a:xfrm>
            <a:off x="2166937" y="3609975"/>
            <a:ext cx="314325" cy="309562"/>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12" name="Left Arrow 11"/>
          <p:cNvSpPr/>
          <p:nvPr/>
        </p:nvSpPr>
        <p:spPr bwMode="auto">
          <a:xfrm rot="10800000">
            <a:off x="6415087" y="2205037"/>
            <a:ext cx="314325" cy="309562"/>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pic>
        <p:nvPicPr>
          <p:cNvPr id="13" name="Picture 4"/>
          <p:cNvPicPr>
            <a:picLocks noChangeAspect="1" noChangeArrowheads="1"/>
          </p:cNvPicPr>
          <p:nvPr/>
        </p:nvPicPr>
        <p:blipFill>
          <a:blip r:embed="rId8" cstate="print"/>
          <a:srcRect/>
          <a:stretch>
            <a:fillRect/>
          </a:stretch>
        </p:blipFill>
        <p:spPr bwMode="auto">
          <a:xfrm>
            <a:off x="6889222" y="1922455"/>
            <a:ext cx="1745333" cy="1223963"/>
          </a:xfrm>
          <a:prstGeom prst="rect">
            <a:avLst/>
          </a:prstGeom>
          <a:noFill/>
          <a:ln w="25400">
            <a:solidFill>
              <a:schemeClr val="tx1"/>
            </a:solidFill>
            <a:miter lim="800000"/>
            <a:headEnd/>
            <a:tailEnd/>
          </a:ln>
        </p:spPr>
      </p:pic>
      <p:sp>
        <p:nvSpPr>
          <p:cNvPr id="14" name="Left Arrow 13"/>
          <p:cNvSpPr/>
          <p:nvPr/>
        </p:nvSpPr>
        <p:spPr bwMode="auto">
          <a:xfrm rot="10800000">
            <a:off x="6415087" y="3629024"/>
            <a:ext cx="314325" cy="309562"/>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18" name="Rectangle 17"/>
          <p:cNvSpPr/>
          <p:nvPr/>
        </p:nvSpPr>
        <p:spPr>
          <a:xfrm>
            <a:off x="4655323" y="2137653"/>
            <a:ext cx="1681162" cy="541687"/>
          </a:xfrm>
          <a:prstGeom prst="rect">
            <a:avLst/>
          </a:prstGeom>
        </p:spPr>
        <p:txBody>
          <a:bodyPr wrap="square">
            <a:spAutoFit/>
          </a:bodyPr>
          <a:lstStyle/>
          <a:p>
            <a:pPr marL="173038" lvl="0" indent="-173038">
              <a:lnSpc>
                <a:spcPct val="100000"/>
              </a:lnSpc>
              <a:spcBef>
                <a:spcPct val="20000"/>
              </a:spcBef>
              <a:buClr>
                <a:srgbClr val="0070C0"/>
              </a:buClr>
              <a:defRPr/>
            </a:pPr>
            <a:r>
              <a:rPr lang="en-US" sz="1000" kern="0" dirty="0" smtClean="0">
                <a:solidFill>
                  <a:schemeClr val="tx2"/>
                </a:solidFill>
                <a:latin typeface="+mn-lt"/>
              </a:rPr>
              <a:t>SOFTWARE/TOOL</a:t>
            </a:r>
          </a:p>
          <a:p>
            <a:pPr marL="173038" lvl="0" indent="-173038">
              <a:lnSpc>
                <a:spcPct val="100000"/>
              </a:lnSpc>
              <a:spcBef>
                <a:spcPct val="20000"/>
              </a:spcBef>
              <a:buClr>
                <a:srgbClr val="0070C0"/>
              </a:buClr>
              <a:defRPr/>
            </a:pPr>
            <a:r>
              <a:rPr lang="en-US" sz="800" kern="0" dirty="0" smtClean="0">
                <a:solidFill>
                  <a:schemeClr val="tx2"/>
                </a:solidFill>
                <a:latin typeface="+mn-lt"/>
              </a:rPr>
              <a:t>Eric </a:t>
            </a:r>
            <a:r>
              <a:rPr lang="en-US" sz="800" kern="0" dirty="0" err="1" smtClean="0">
                <a:solidFill>
                  <a:schemeClr val="tx2"/>
                </a:solidFill>
                <a:latin typeface="+mn-lt"/>
              </a:rPr>
              <a:t>Raimy</a:t>
            </a:r>
            <a:endParaRPr lang="en-US" sz="800" kern="0" dirty="0" smtClean="0">
              <a:solidFill>
                <a:schemeClr val="tx2"/>
              </a:solidFill>
              <a:latin typeface="+mn-lt"/>
            </a:endParaRPr>
          </a:p>
          <a:p>
            <a:pPr marL="173038" lvl="0" indent="-173038">
              <a:lnSpc>
                <a:spcPct val="100000"/>
              </a:lnSpc>
              <a:spcBef>
                <a:spcPct val="20000"/>
              </a:spcBef>
              <a:buClr>
                <a:srgbClr val="0070C0"/>
              </a:buClr>
              <a:defRPr/>
            </a:pPr>
            <a:r>
              <a:rPr lang="en-US" sz="800" kern="0" dirty="0" err="1" smtClean="0">
                <a:solidFill>
                  <a:schemeClr val="tx2"/>
                </a:solidFill>
                <a:latin typeface="+mn-lt"/>
              </a:rPr>
              <a:t>WiSCO</a:t>
            </a:r>
            <a:endParaRPr lang="en-US" sz="800" dirty="0">
              <a:solidFill>
                <a:schemeClr val="tx2"/>
              </a:solidFill>
              <a:latin typeface="+mn-lt"/>
            </a:endParaRPr>
          </a:p>
        </p:txBody>
      </p:sp>
    </p:spTree>
    <p:extLst>
      <p:ext uri="{BB962C8B-B14F-4D97-AF65-F5344CB8AC3E}">
        <p14:creationId xmlns:p14="http://schemas.microsoft.com/office/powerpoint/2010/main" val="661525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Lots of projects, but many are quite “basic”</a:t>
            </a:r>
            <a:endParaRPr lang="en-US" sz="22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604164683"/>
              </p:ext>
            </p:extLst>
          </p:nvPr>
        </p:nvGraphicFramePr>
        <p:xfrm>
          <a:off x="1000125" y="1600200"/>
          <a:ext cx="77724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51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 name="Text Placeholder 1"/>
          <p:cNvSpPr>
            <a:spLocks noGrp="1"/>
          </p:cNvSpPr>
          <p:nvPr>
            <p:ph type="body" sz="quarter" idx="12"/>
          </p:nvPr>
        </p:nvSpPr>
        <p:spPr/>
        <p:txBody>
          <a:bodyPr/>
          <a:lstStyle/>
          <a:p>
            <a:r>
              <a:rPr lang="en-US" dirty="0" smtClean="0"/>
              <a:t>What support looks like on campus</a:t>
            </a:r>
          </a:p>
          <a:p>
            <a:r>
              <a:rPr lang="en-US" sz="2400" dirty="0" smtClean="0"/>
              <a:t>Responses for Campus-Hosted Resources</a:t>
            </a:r>
            <a:br>
              <a:rPr lang="en-US" sz="2400" dirty="0" smtClean="0"/>
            </a:br>
            <a:r>
              <a:rPr lang="en-US" sz="2400" dirty="0" smtClean="0"/>
              <a:t>(n = [#])</a:t>
            </a:r>
          </a:p>
          <a:p>
            <a:endParaRPr lang="en-US" dirty="0"/>
          </a:p>
        </p:txBody>
      </p:sp>
      <p:sp>
        <p:nvSpPr>
          <p:cNvPr id="3" name="Text Placeholder 2"/>
          <p:cNvSpPr>
            <a:spLocks noGrp="1"/>
          </p:cNvSpPr>
          <p:nvPr>
            <p:ph type="body" sz="quarter" idx="16"/>
          </p:nvPr>
        </p:nvSpPr>
        <p:spPr/>
        <p:txBody>
          <a:bodyPr/>
          <a:lstStyle/>
          <a:p>
            <a:r>
              <a:rPr lang="en-US" i="0" dirty="0" smtClean="0"/>
              <a:t>Fill in with figures from your survey</a:t>
            </a:r>
            <a:endParaRPr lang="en-US" i="0" dirty="0"/>
          </a:p>
        </p:txBody>
      </p:sp>
      <p:cxnSp>
        <p:nvCxnSpPr>
          <p:cNvPr id="5" name="Straight Connector 4"/>
          <p:cNvCxnSpPr/>
          <p:nvPr/>
        </p:nvCxnSpPr>
        <p:spPr bwMode="auto">
          <a:xfrm>
            <a:off x="987552" y="3357755"/>
            <a:ext cx="7168896"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578810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For </a:t>
            </a:r>
            <a:r>
              <a:rPr lang="en-US" sz="2200" dirty="0" smtClean="0">
                <a:solidFill>
                  <a:schemeClr val="accent1">
                    <a:lumMod val="50000"/>
                  </a:schemeClr>
                </a:solidFill>
              </a:rPr>
              <a:t>upfront support</a:t>
            </a:r>
            <a:r>
              <a:rPr lang="en-US" sz="2200" dirty="0" smtClean="0"/>
              <a:t>, most respondents receive support from […]</a:t>
            </a:r>
            <a:endParaRPr lang="en-US" sz="22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847430325"/>
              </p:ext>
            </p:extLst>
          </p:nvPr>
        </p:nvGraphicFramePr>
        <p:xfrm>
          <a:off x="1004888" y="1447800"/>
          <a:ext cx="7772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 becomes increasingly important for </a:t>
            </a:r>
            <a:r>
              <a:rPr lang="en-US" sz="2200" dirty="0" smtClean="0">
                <a:solidFill>
                  <a:schemeClr val="accent1">
                    <a:lumMod val="50000"/>
                  </a:schemeClr>
                </a:solidFill>
              </a:rPr>
              <a:t>ongoing support</a:t>
            </a:r>
            <a:endParaRPr lang="en-US" sz="2200"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1820896798"/>
              </p:ext>
            </p:extLst>
          </p:nvPr>
        </p:nvGraphicFramePr>
        <p:xfrm>
          <a:off x="985837" y="1432290"/>
          <a:ext cx="7772400" cy="298596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p:cNvSpPr txBox="1">
            <a:spLocks/>
          </p:cNvSpPr>
          <p:nvPr/>
        </p:nvSpPr>
        <p:spPr>
          <a:xfrm>
            <a:off x="1143000" y="800100"/>
            <a:ext cx="8001000" cy="514350"/>
          </a:xfrm>
          <a:prstGeom prst="rect">
            <a:avLst/>
          </a:prstGeom>
        </p:spPr>
        <p:txBody>
          <a:bodyPr vert="horz" lIns="91440" tIns="45720" rIns="91440" bIns="4572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chemeClr val="accent4">
                  <a:lumMod val="65000"/>
                  <a:lumOff val="35000"/>
                </a:schemeClr>
              </a:solidFill>
              <a:effectLst/>
              <a:uLnTx/>
              <a:uFillTx/>
              <a:latin typeface="+mj-lt"/>
              <a:ea typeface="+mj-ea"/>
              <a:cs typeface="+mj-cs"/>
            </a:endParaRPr>
          </a:p>
        </p:txBody>
      </p:sp>
      <p:sp>
        <p:nvSpPr>
          <p:cNvPr id="8" name="TextBox 7"/>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304666906"/>
              </p:ext>
            </p:extLst>
          </p:nvPr>
        </p:nvGraphicFramePr>
        <p:xfrm>
          <a:off x="250852" y="1100515"/>
          <a:ext cx="8460222" cy="3403719"/>
        </p:xfrm>
        <a:graphic>
          <a:graphicData uri="http://schemas.openxmlformats.org/drawingml/2006/table">
            <a:tbl>
              <a:tblPr firstRow="1" bandRow="1">
                <a:tableStyleId>{5C22544A-7EE6-4342-B048-85BDC9FD1C3A}</a:tableStyleId>
              </a:tblPr>
              <a:tblGrid>
                <a:gridCol w="1140978"/>
                <a:gridCol w="915411"/>
                <a:gridCol w="915411"/>
                <a:gridCol w="915411"/>
                <a:gridCol w="868680"/>
                <a:gridCol w="915411"/>
                <a:gridCol w="868680"/>
                <a:gridCol w="914400"/>
                <a:gridCol w="1005840"/>
              </a:tblGrid>
              <a:tr h="502747">
                <a:tc>
                  <a:txBody>
                    <a:bodyPr/>
                    <a:lstStyle/>
                    <a:p>
                      <a:endParaRPr lang="en-US" sz="1050" dirty="0">
                        <a:solidFill>
                          <a:schemeClr val="tx1"/>
                        </a:solidFill>
                        <a:latin typeface="+mj-lt"/>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Planning</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Content creation</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Technical development</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Storage</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Project mgmt.</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Technical upkeep</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Preservation</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Dissemination</a:t>
                      </a:r>
                      <a:endParaRPr lang="en-US" sz="10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521208">
                <a:tc>
                  <a:txBody>
                    <a:bodyPr/>
                    <a:lstStyle/>
                    <a:p>
                      <a:r>
                        <a:rPr lang="en-US" sz="1050" b="1" dirty="0" smtClean="0">
                          <a:solidFill>
                            <a:schemeClr val="tx1"/>
                          </a:solidFill>
                          <a:latin typeface="+mj-lt"/>
                        </a:rPr>
                        <a:t>Library’s digital collections</a:t>
                      </a:r>
                      <a:endParaRPr lang="en-US" sz="1050" b="1"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53%</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41%</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47</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18</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24</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30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18</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24</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521208">
                <a:tc>
                  <a:txBody>
                    <a:bodyPr/>
                    <a:lstStyle/>
                    <a:p>
                      <a:r>
                        <a:rPr lang="en-US" sz="1050" b="1" dirty="0" smtClean="0">
                          <a:solidFill>
                            <a:schemeClr val="tx1"/>
                          </a:solidFill>
                          <a:latin typeface="+mj-lt"/>
                        </a:rPr>
                        <a:t>Central IT</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29</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24</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47</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12</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41</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35</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522719">
                <a:tc>
                  <a:txBody>
                    <a:bodyPr/>
                    <a:lstStyle/>
                    <a:p>
                      <a:r>
                        <a:rPr lang="en-US" sz="1050" b="1" dirty="0" smtClean="0">
                          <a:solidFill>
                            <a:schemeClr val="tx1"/>
                          </a:solidFill>
                          <a:latin typeface="+mj-lt"/>
                        </a:rPr>
                        <a:t>Instructional/</a:t>
                      </a:r>
                    </a:p>
                    <a:p>
                      <a:r>
                        <a:rPr lang="en-US" sz="1050" b="1" dirty="0" smtClean="0">
                          <a:solidFill>
                            <a:schemeClr val="tx1"/>
                          </a:solidFill>
                          <a:latin typeface="+mj-lt"/>
                        </a:rPr>
                        <a:t>Acad. tech.</a:t>
                      </a:r>
                      <a:endParaRPr lang="en-US" sz="1050" b="1"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522719">
                <a:tc>
                  <a:txBody>
                    <a:bodyPr/>
                    <a:lstStyle/>
                    <a:p>
                      <a:r>
                        <a:rPr lang="en-US" sz="1050" b="1" dirty="0" smtClean="0">
                          <a:solidFill>
                            <a:schemeClr val="tx1"/>
                          </a:solidFill>
                          <a:latin typeface="+mj-lt"/>
                        </a:rPr>
                        <a:t>Academic dept./</a:t>
                      </a:r>
                    </a:p>
                    <a:p>
                      <a:r>
                        <a:rPr lang="en-US" sz="1050" b="1" dirty="0" smtClean="0">
                          <a:solidFill>
                            <a:schemeClr val="tx1"/>
                          </a:solidFill>
                          <a:latin typeface="+mj-lt"/>
                        </a:rPr>
                        <a:t>inst.</a:t>
                      </a:r>
                      <a:endParaRPr lang="en-US" sz="1050" b="1"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53</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35</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50" dirty="0" smtClean="0">
                          <a:solidFill>
                            <a:schemeClr val="tx1"/>
                          </a:solidFill>
                          <a:latin typeface="+mj-lt"/>
                        </a:rPr>
                        <a:t>18</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18</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24</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12</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12</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18</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522719">
                <a:tc>
                  <a:txBody>
                    <a:bodyPr/>
                    <a:lstStyle/>
                    <a:p>
                      <a:r>
                        <a:rPr lang="en-US" sz="1050" b="1" dirty="0" smtClean="0">
                          <a:solidFill>
                            <a:schemeClr val="tx1"/>
                          </a:solidFill>
                          <a:latin typeface="+mj-lt"/>
                        </a:rPr>
                        <a:t>Senior admin.’s office</a:t>
                      </a:r>
                      <a:endParaRPr lang="en-US" sz="1050" b="1"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12</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12</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6</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0</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290399">
                <a:tc>
                  <a:txBody>
                    <a:bodyPr/>
                    <a:lstStyle/>
                    <a:p>
                      <a:r>
                        <a:rPr lang="en-US" sz="1050" b="1" dirty="0" smtClean="0">
                          <a:solidFill>
                            <a:schemeClr val="tx1"/>
                          </a:solidFill>
                          <a:latin typeface="+mj-lt"/>
                        </a:rPr>
                        <a:t>N/A</a:t>
                      </a:r>
                      <a:endParaRPr lang="en-US" sz="1050" b="1"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18</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29</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18</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24</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29</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29</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29</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latin typeface="+mj-lt"/>
                        </a:rPr>
                        <a:t>59</a:t>
                      </a:r>
                      <a:r>
                        <a:rPr lang="en-US" sz="1050" kern="1200" dirty="0" smtClean="0">
                          <a:solidFill>
                            <a:schemeClr val="tx1"/>
                          </a:solidFill>
                          <a:latin typeface="+mj-lt"/>
                          <a:ea typeface="+mn-ea"/>
                          <a:cs typeface="+mn-cs"/>
                        </a:rPr>
                        <a:t>%</a:t>
                      </a:r>
                      <a:endParaRPr lang="en-US" sz="1050" dirty="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p:txBody>
          <a:bodyPr>
            <a:noAutofit/>
          </a:bodyPr>
          <a:lstStyle/>
          <a:p>
            <a:r>
              <a:rPr lang="en-US" sz="2200" smtClean="0"/>
              <a:t>Overlaps and gaps in support</a:t>
            </a:r>
            <a:endParaRPr lang="en-US" sz="2200" dirty="0"/>
          </a:p>
        </p:txBody>
      </p:sp>
      <p:sp>
        <p:nvSpPr>
          <p:cNvPr id="6" name="Rounded Rectangle 5"/>
          <p:cNvSpPr/>
          <p:nvPr/>
        </p:nvSpPr>
        <p:spPr bwMode="auto">
          <a:xfrm rot="5400000">
            <a:off x="984196" y="1979517"/>
            <a:ext cx="2443793" cy="1867234"/>
          </a:xfrm>
          <a:prstGeom prst="roundRect">
            <a:avLst/>
          </a:prstGeom>
          <a:noFill/>
          <a:ln w="41275" cap="flat" cmpd="sng" algn="ctr">
            <a:solidFill>
              <a:schemeClr val="accent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8" name="Right Arrow 7"/>
          <p:cNvSpPr/>
          <p:nvPr/>
        </p:nvSpPr>
        <p:spPr bwMode="auto">
          <a:xfrm rot="16200000">
            <a:off x="1778732" y="4391362"/>
            <a:ext cx="854722" cy="568636"/>
          </a:xfrm>
          <a:prstGeom prst="rightArrow">
            <a:avLst/>
          </a:prstGeom>
          <a:solidFill>
            <a:schemeClr val="bg1"/>
          </a:solid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lang="en-US" sz="200" dirty="0" smtClean="0">
              <a:solidFill>
                <a:schemeClr val="bg2">
                  <a:lumMod val="50000"/>
                </a:schemeClr>
              </a:solidFill>
            </a:endParaRPr>
          </a:p>
          <a:p>
            <a:pPr marL="0" marR="0" indent="0" algn="just" defTabSz="914400" rtl="0" eaLnBrk="0" fontAlgn="base" latinLnBrk="0" hangingPunct="0">
              <a:lnSpc>
                <a:spcPct val="100000"/>
              </a:lnSpc>
              <a:spcBef>
                <a:spcPct val="0"/>
              </a:spcBef>
              <a:spcAft>
                <a:spcPct val="0"/>
              </a:spcAft>
              <a:buClrTx/>
              <a:buSzTx/>
              <a:buFontTx/>
              <a:buNone/>
              <a:tabLst/>
            </a:pPr>
            <a:r>
              <a:rPr lang="en-US" sz="800" dirty="0" smtClean="0">
                <a:solidFill>
                  <a:schemeClr val="bg2">
                    <a:lumMod val="50000"/>
                  </a:schemeClr>
                </a:solidFill>
              </a:rPr>
              <a:t>o</a:t>
            </a:r>
            <a:r>
              <a:rPr kumimoji="0" lang="en-US" sz="800" b="0" i="0" u="none" strike="noStrike" cap="none" normalizeH="0" baseline="0" dirty="0" smtClean="0">
                <a:ln>
                  <a:noFill/>
                </a:ln>
                <a:solidFill>
                  <a:schemeClr val="bg2">
                    <a:lumMod val="50000"/>
                  </a:schemeClr>
                </a:solidFill>
                <a:effectLst/>
                <a:ea typeface="ＭＳ Ｐゴシック" pitchFamily="28" charset="-128"/>
              </a:rPr>
              <a:t>verlaps</a:t>
            </a:r>
          </a:p>
        </p:txBody>
      </p:sp>
      <p:sp>
        <p:nvSpPr>
          <p:cNvPr id="12" name="Rounded Rectangle 11"/>
          <p:cNvSpPr/>
          <p:nvPr/>
        </p:nvSpPr>
        <p:spPr bwMode="auto">
          <a:xfrm rot="5400000">
            <a:off x="6970524" y="2414713"/>
            <a:ext cx="2443795" cy="996839"/>
          </a:xfrm>
          <a:prstGeom prst="roundRect">
            <a:avLst/>
          </a:prstGeom>
          <a:noFill/>
          <a:ln w="41275" cap="flat" cmpd="sng" algn="ctr">
            <a:solidFill>
              <a:schemeClr val="accent3"/>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10" name="TextBox 9"/>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
        <p:nvSpPr>
          <p:cNvPr id="15" name="Right Arrow 14"/>
          <p:cNvSpPr/>
          <p:nvPr/>
        </p:nvSpPr>
        <p:spPr bwMode="auto">
          <a:xfrm rot="16200000">
            <a:off x="7765063" y="4402330"/>
            <a:ext cx="854722" cy="546699"/>
          </a:xfrm>
          <a:prstGeom prst="rightArrow">
            <a:avLst/>
          </a:prstGeom>
          <a:solidFill>
            <a:schemeClr val="bg1"/>
          </a:solid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lang="en-US" sz="100" dirty="0" smtClean="0">
              <a:solidFill>
                <a:schemeClr val="bg2">
                  <a:lumMod val="50000"/>
                </a:schemeClr>
              </a:solidFill>
            </a:endParaRPr>
          </a:p>
          <a:p>
            <a:pPr marL="0" marR="0" indent="0" algn="just" defTabSz="914400" rtl="0" eaLnBrk="0" fontAlgn="base" latinLnBrk="0" hangingPunct="0">
              <a:lnSpc>
                <a:spcPct val="100000"/>
              </a:lnSpc>
              <a:spcBef>
                <a:spcPct val="0"/>
              </a:spcBef>
              <a:spcAft>
                <a:spcPct val="0"/>
              </a:spcAft>
              <a:buClrTx/>
              <a:buSzTx/>
              <a:buFontTx/>
              <a:buNone/>
              <a:tabLst/>
            </a:pPr>
            <a:r>
              <a:rPr lang="en-US" sz="900" dirty="0" smtClean="0">
                <a:solidFill>
                  <a:schemeClr val="bg2">
                    <a:lumMod val="50000"/>
                  </a:schemeClr>
                </a:solidFill>
              </a:rPr>
              <a:t>gap</a:t>
            </a:r>
            <a:endParaRPr kumimoji="0" lang="en-US" sz="800" b="0" i="0" u="none" strike="noStrike" cap="none" normalizeH="0" baseline="0" dirty="0" smtClean="0">
              <a:ln>
                <a:noFill/>
              </a:ln>
              <a:solidFill>
                <a:schemeClr val="bg2">
                  <a:lumMod val="50000"/>
                </a:schemeClr>
              </a:solidFill>
              <a:effectLst/>
              <a:ea typeface="ＭＳ Ｐゴシック" pitchFamily="28"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Almost [#] received support from [#] campus units/individuals</a:t>
            </a:r>
            <a:endParaRPr lang="en-US" sz="22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77403582"/>
              </p:ext>
            </p:extLst>
          </p:nvPr>
        </p:nvGraphicFramePr>
        <p:xfrm>
          <a:off x="885826" y="1448474"/>
          <a:ext cx="7772400" cy="32140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Agenda</a:t>
            </a:r>
            <a:endParaRPr lang="en-US" b="1" dirty="0"/>
          </a:p>
        </p:txBody>
      </p:sp>
      <p:sp>
        <p:nvSpPr>
          <p:cNvPr id="11" name="Text Placeholder 10"/>
          <p:cNvSpPr>
            <a:spLocks noGrp="1"/>
          </p:cNvSpPr>
          <p:nvPr>
            <p:ph type="body" sz="quarter" idx="13"/>
          </p:nvPr>
        </p:nvSpPr>
        <p:spPr/>
        <p:txBody>
          <a:bodyPr>
            <a:noAutofit/>
          </a:bodyPr>
          <a:lstStyle/>
          <a:p>
            <a:pPr marL="0" indent="0">
              <a:buNone/>
            </a:pPr>
            <a:r>
              <a:rPr lang="en-US" sz="1800" dirty="0" smtClean="0"/>
              <a:t>Overview of Study</a:t>
            </a:r>
          </a:p>
          <a:p>
            <a:pPr marL="0" lvl="1" indent="0">
              <a:buNone/>
            </a:pPr>
            <a:endParaRPr lang="en-US" sz="800" b="1" dirty="0" smtClean="0"/>
          </a:p>
          <a:p>
            <a:pPr marL="0" lvl="1" indent="0">
              <a:buNone/>
            </a:pPr>
            <a:r>
              <a:rPr lang="en-US" sz="1800" dirty="0" smtClean="0"/>
              <a:t>Findings</a:t>
            </a:r>
          </a:p>
          <a:p>
            <a:pPr marL="0" lvl="1" indent="0"/>
            <a:r>
              <a:rPr lang="en-US" dirty="0" smtClean="0"/>
              <a:t>What faculty are doing today</a:t>
            </a:r>
          </a:p>
          <a:p>
            <a:pPr marL="0" lvl="1" indent="0"/>
            <a:r>
              <a:rPr lang="en-US" dirty="0" smtClean="0"/>
              <a:t>What support looks like on campus</a:t>
            </a:r>
          </a:p>
          <a:p>
            <a:pPr marL="0" lvl="1" indent="0">
              <a:buNone/>
            </a:pPr>
            <a:endParaRPr lang="en-US" dirty="0" smtClean="0"/>
          </a:p>
          <a:p>
            <a:pPr marL="0" lvl="1" indent="0">
              <a:buNone/>
            </a:pPr>
            <a:r>
              <a:rPr lang="en-US" dirty="0" smtClean="0"/>
              <a:t>Institutional Approaches</a:t>
            </a:r>
          </a:p>
          <a:p>
            <a:pPr marL="0" lvl="1" indent="0"/>
            <a:r>
              <a:rPr lang="en-US" dirty="0" smtClean="0"/>
              <a:t>Motivations</a:t>
            </a:r>
          </a:p>
          <a:p>
            <a:pPr marL="0" lvl="1" indent="0"/>
            <a:r>
              <a:rPr lang="en-US" dirty="0" smtClean="0"/>
              <a:t>Organizational Models</a:t>
            </a:r>
          </a:p>
          <a:p>
            <a:pPr marL="0" lvl="1" indent="0">
              <a:buNone/>
            </a:pPr>
            <a:endParaRPr lang="en-US" dirty="0" smtClean="0"/>
          </a:p>
          <a:p>
            <a:pPr marL="0" indent="0">
              <a:buNone/>
            </a:pPr>
            <a:endParaRPr lang="en-US" sz="800" dirty="0" smtClean="0"/>
          </a:p>
          <a:p>
            <a:pPr>
              <a:buNone/>
            </a:pPr>
            <a:endParaRPr lang="en-US" dirty="0"/>
          </a:p>
        </p:txBody>
      </p:sp>
    </p:spTree>
    <p:extLst>
      <p:ext uri="{BB962C8B-B14F-4D97-AF65-F5344CB8AC3E}">
        <p14:creationId xmlns:p14="http://schemas.microsoft.com/office/powerpoint/2010/main" val="2770679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Faculty are most concerned about </a:t>
            </a:r>
            <a:r>
              <a:rPr lang="en-US" sz="2200" dirty="0" smtClean="0">
                <a:solidFill>
                  <a:schemeClr val="accent1">
                    <a:lumMod val="50000"/>
                  </a:schemeClr>
                </a:solidFill>
              </a:rPr>
              <a:t>[…] </a:t>
            </a:r>
            <a:r>
              <a:rPr lang="en-US" sz="2200" dirty="0" smtClean="0"/>
              <a:t>and </a:t>
            </a:r>
            <a:r>
              <a:rPr lang="en-US" sz="2200" dirty="0" smtClean="0">
                <a:solidFill>
                  <a:schemeClr val="accent1">
                    <a:lumMod val="50000"/>
                  </a:schemeClr>
                </a:solidFill>
              </a:rPr>
              <a:t>[…]</a:t>
            </a:r>
            <a:endParaRPr lang="en-US" sz="22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975255382"/>
              </p:ext>
            </p:extLst>
          </p:nvPr>
        </p:nvGraphicFramePr>
        <p:xfrm>
          <a:off x="180975" y="1471613"/>
          <a:ext cx="8686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p:cNvSpPr txBox="1">
            <a:spLocks/>
          </p:cNvSpPr>
          <p:nvPr/>
        </p:nvSpPr>
        <p:spPr>
          <a:xfrm>
            <a:off x="1143000" y="800100"/>
            <a:ext cx="8001000" cy="514350"/>
          </a:xfrm>
          <a:prstGeom prst="rect">
            <a:avLst/>
          </a:prstGeom>
        </p:spPr>
        <p:txBody>
          <a:bodyPr vert="horz" lIns="91440" tIns="45720" rIns="91440" bIns="4572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chemeClr val="accent4">
                  <a:lumMod val="65000"/>
                  <a:lumOff val="35000"/>
                </a:schemeClr>
              </a:solidFill>
              <a:effectLst/>
              <a:uLnTx/>
              <a:uFillTx/>
              <a:latin typeface="+mj-lt"/>
              <a:ea typeface="+mj-ea"/>
              <a:cs typeface="+mj-cs"/>
            </a:endParaRPr>
          </a:p>
        </p:txBody>
      </p:sp>
      <p:sp>
        <p:nvSpPr>
          <p:cNvPr id="8" name="TextBox 7"/>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576263"/>
            <a:ext cx="6360341" cy="514350"/>
          </a:xfrm>
        </p:spPr>
        <p:txBody>
          <a:bodyPr/>
          <a:lstStyle/>
          <a:p>
            <a:r>
              <a:rPr lang="en-US" sz="4000" dirty="0" smtClean="0"/>
              <a:t>The concerns of FACULTY, in their voices</a:t>
            </a:r>
            <a:endParaRPr lang="en-US" sz="4000" b="1" dirty="0"/>
          </a:p>
        </p:txBody>
      </p:sp>
      <p:cxnSp>
        <p:nvCxnSpPr>
          <p:cNvPr id="5" name="Straight Connector 4"/>
          <p:cNvCxnSpPr/>
          <p:nvPr/>
        </p:nvCxnSpPr>
        <p:spPr bwMode="auto">
          <a:xfrm flipV="1">
            <a:off x="3217333" y="1864360"/>
            <a:ext cx="0" cy="2953512"/>
          </a:xfrm>
          <a:prstGeom prst="line">
            <a:avLst/>
          </a:prstGeom>
          <a:solidFill>
            <a:schemeClr val="accent1"/>
          </a:solidFill>
          <a:ln w="6350" cap="flat" cmpd="sng" algn="ctr">
            <a:solidFill>
              <a:schemeClr val="accent4"/>
            </a:solidFill>
            <a:prstDash val="solid"/>
            <a:round/>
            <a:headEnd type="none" w="med" len="med"/>
            <a:tailEnd type="none" w="med" len="med"/>
          </a:ln>
          <a:effectLst/>
        </p:spPr>
      </p:cxnSp>
      <p:cxnSp>
        <p:nvCxnSpPr>
          <p:cNvPr id="8" name="Straight Connector 7"/>
          <p:cNvCxnSpPr/>
          <p:nvPr/>
        </p:nvCxnSpPr>
        <p:spPr bwMode="auto">
          <a:xfrm flipV="1">
            <a:off x="5941483" y="1864360"/>
            <a:ext cx="0" cy="2953512"/>
          </a:xfrm>
          <a:prstGeom prst="line">
            <a:avLst/>
          </a:prstGeom>
          <a:solidFill>
            <a:schemeClr val="accent1"/>
          </a:solidFill>
          <a:ln w="6350" cap="flat" cmpd="sng" algn="ctr">
            <a:solidFill>
              <a:schemeClr val="accent4"/>
            </a:solidFill>
            <a:prstDash val="solid"/>
            <a:round/>
            <a:headEnd type="none" w="med" len="med"/>
            <a:tailEnd type="none" w="med" len="med"/>
          </a:ln>
          <a:effectLst/>
        </p:spPr>
      </p:cxnSp>
      <p:sp>
        <p:nvSpPr>
          <p:cNvPr id="10" name="TextBox 9"/>
          <p:cNvSpPr txBox="1"/>
          <p:nvPr/>
        </p:nvSpPr>
        <p:spPr>
          <a:xfrm>
            <a:off x="1004254" y="1865097"/>
            <a:ext cx="2129471" cy="3965316"/>
          </a:xfrm>
          <a:prstGeom prst="rect">
            <a:avLst/>
          </a:prstGeom>
          <a:noFill/>
        </p:spPr>
        <p:txBody>
          <a:bodyPr wrap="square" lIns="18288" rIns="0" rtlCol="0">
            <a:spAutoFit/>
          </a:bodyPr>
          <a:lstStyle/>
          <a:p>
            <a:pPr algn="l">
              <a:lnSpc>
                <a:spcPct val="85000"/>
              </a:lnSpc>
              <a:spcBef>
                <a:spcPts val="600"/>
              </a:spcBef>
              <a:spcAft>
                <a:spcPts val="0"/>
              </a:spcAft>
            </a:pPr>
            <a:r>
              <a:rPr lang="en-US" sz="1700" b="1" dirty="0" smtClean="0">
                <a:solidFill>
                  <a:schemeClr val="accent1"/>
                </a:solidFill>
                <a:latin typeface="+mj-lt"/>
              </a:rPr>
              <a:t>MONEY</a:t>
            </a:r>
          </a:p>
          <a:p>
            <a:pPr algn="l">
              <a:lnSpc>
                <a:spcPct val="85000"/>
              </a:lnSpc>
              <a:spcBef>
                <a:spcPts val="600"/>
              </a:spcBef>
              <a:spcAft>
                <a:spcPts val="0"/>
              </a:spcAft>
            </a:pPr>
            <a:endParaRPr lang="en-US" sz="1100" dirty="0" smtClean="0">
              <a:solidFill>
                <a:schemeClr val="accent4"/>
              </a:solidFill>
              <a:latin typeface="+mn-lt"/>
            </a:endParaRPr>
          </a:p>
          <a:p>
            <a:pPr algn="l"/>
            <a:r>
              <a:rPr lang="en-US" sz="950" i="1" dirty="0" smtClean="0">
                <a:solidFill>
                  <a:schemeClr val="accent2"/>
                </a:solidFill>
                <a:latin typeface="+mn-lt"/>
              </a:rPr>
              <a:t>There are internal and external funding resources for building new projects, but not much to sustain them over time.</a:t>
            </a:r>
          </a:p>
          <a:p>
            <a:pPr algn="l"/>
            <a:endParaRPr lang="en-US" sz="300" dirty="0" smtClean="0">
              <a:solidFill>
                <a:schemeClr val="accent2"/>
              </a:solidFill>
              <a:latin typeface="+mn-lt"/>
            </a:endParaRPr>
          </a:p>
          <a:p>
            <a:pPr algn="l">
              <a:lnSpc>
                <a:spcPct val="85000"/>
              </a:lnSpc>
              <a:spcBef>
                <a:spcPts val="600"/>
              </a:spcBef>
              <a:spcAft>
                <a:spcPts val="0"/>
              </a:spcAft>
            </a:pPr>
            <a:r>
              <a:rPr lang="en-US" sz="950" dirty="0" smtClean="0">
                <a:solidFill>
                  <a:schemeClr val="tx2"/>
                </a:solidFill>
                <a:latin typeface="+mn-lt"/>
              </a:rPr>
              <a:t>Funding is oriented to creation, not maintenance.</a:t>
            </a:r>
          </a:p>
          <a:p>
            <a:pPr algn="l">
              <a:lnSpc>
                <a:spcPct val="85000"/>
              </a:lnSpc>
              <a:spcBef>
                <a:spcPts val="600"/>
              </a:spcBef>
              <a:spcAft>
                <a:spcPts val="0"/>
              </a:spcAft>
            </a:pPr>
            <a:endParaRPr lang="en-US" sz="300" dirty="0" smtClean="0">
              <a:solidFill>
                <a:schemeClr val="tx2"/>
              </a:solidFill>
              <a:latin typeface="+mn-lt"/>
            </a:endParaRPr>
          </a:p>
          <a:p>
            <a:pPr algn="l">
              <a:lnSpc>
                <a:spcPct val="85000"/>
              </a:lnSpc>
              <a:spcBef>
                <a:spcPts val="600"/>
              </a:spcBef>
              <a:spcAft>
                <a:spcPts val="0"/>
              </a:spcAft>
            </a:pPr>
            <a:r>
              <a:rPr lang="en-US" sz="950" i="1" dirty="0" smtClean="0">
                <a:solidFill>
                  <a:schemeClr val="accent2"/>
                </a:solidFill>
                <a:latin typeface="+mn-lt"/>
              </a:rPr>
              <a:t>Adequate funding is not provided to generate content, maintain infrastructure, and develop new technological methods.</a:t>
            </a:r>
          </a:p>
          <a:p>
            <a:pPr algn="l">
              <a:lnSpc>
                <a:spcPct val="85000"/>
              </a:lnSpc>
              <a:spcBef>
                <a:spcPts val="600"/>
              </a:spcBef>
              <a:spcAft>
                <a:spcPts val="0"/>
              </a:spcAft>
            </a:pPr>
            <a:endParaRPr lang="en-US" sz="300" i="1" dirty="0" smtClean="0">
              <a:solidFill>
                <a:schemeClr val="accent2"/>
              </a:solidFill>
              <a:latin typeface="+mn-lt"/>
            </a:endParaRPr>
          </a:p>
          <a:p>
            <a:pPr algn="l">
              <a:lnSpc>
                <a:spcPct val="85000"/>
              </a:lnSpc>
              <a:spcBef>
                <a:spcPts val="600"/>
              </a:spcBef>
              <a:spcAft>
                <a:spcPts val="0"/>
              </a:spcAft>
            </a:pPr>
            <a:r>
              <a:rPr lang="en-US" sz="950" dirty="0" smtClean="0">
                <a:solidFill>
                  <a:schemeClr val="tx2"/>
                </a:solidFill>
                <a:latin typeface="+mn-lt"/>
              </a:rPr>
              <a:t>We are dependent upon contributions from [DEPARTMENT] and the [UNIT], which have to be negotiated seemingly every year.</a:t>
            </a:r>
          </a:p>
          <a:p>
            <a:pPr algn="l">
              <a:lnSpc>
                <a:spcPct val="85000"/>
              </a:lnSpc>
              <a:spcBef>
                <a:spcPts val="600"/>
              </a:spcBef>
              <a:spcAft>
                <a:spcPts val="0"/>
              </a:spcAft>
            </a:pPr>
            <a:endParaRPr lang="en-US" sz="1100" i="1" dirty="0" smtClean="0">
              <a:latin typeface="+mn-lt"/>
            </a:endParaRPr>
          </a:p>
          <a:p>
            <a:pPr algn="l">
              <a:lnSpc>
                <a:spcPct val="85000"/>
              </a:lnSpc>
              <a:spcBef>
                <a:spcPts val="600"/>
              </a:spcBef>
              <a:spcAft>
                <a:spcPts val="0"/>
              </a:spcAft>
            </a:pPr>
            <a:endParaRPr lang="en-US" sz="1100" dirty="0" smtClean="0">
              <a:solidFill>
                <a:schemeClr val="bg2">
                  <a:lumMod val="50000"/>
                </a:schemeClr>
              </a:solidFill>
              <a:latin typeface="+mn-lt"/>
            </a:endParaRPr>
          </a:p>
          <a:p>
            <a:pPr algn="l">
              <a:lnSpc>
                <a:spcPct val="85000"/>
              </a:lnSpc>
              <a:spcBef>
                <a:spcPts val="600"/>
              </a:spcBef>
              <a:spcAft>
                <a:spcPts val="0"/>
              </a:spcAft>
            </a:pPr>
            <a:endParaRPr lang="en-US" sz="1100" dirty="0" smtClean="0">
              <a:solidFill>
                <a:schemeClr val="bg2">
                  <a:lumMod val="50000"/>
                </a:schemeClr>
              </a:solidFill>
              <a:latin typeface="+mn-lt"/>
            </a:endParaRPr>
          </a:p>
          <a:p>
            <a:pPr algn="l">
              <a:lnSpc>
                <a:spcPct val="85000"/>
              </a:lnSpc>
              <a:spcBef>
                <a:spcPts val="600"/>
              </a:spcBef>
              <a:spcAft>
                <a:spcPts val="0"/>
              </a:spcAft>
            </a:pPr>
            <a:endParaRPr lang="en-US" sz="1100" dirty="0" smtClean="0">
              <a:solidFill>
                <a:schemeClr val="bg2">
                  <a:lumMod val="50000"/>
                </a:schemeClr>
              </a:solidFill>
              <a:latin typeface="+mn-lt"/>
            </a:endParaRPr>
          </a:p>
        </p:txBody>
      </p:sp>
      <p:sp>
        <p:nvSpPr>
          <p:cNvPr id="12" name="TextBox 11"/>
          <p:cNvSpPr txBox="1"/>
          <p:nvPr/>
        </p:nvSpPr>
        <p:spPr>
          <a:xfrm>
            <a:off x="3533775" y="1865097"/>
            <a:ext cx="2129471" cy="2886175"/>
          </a:xfrm>
          <a:prstGeom prst="rect">
            <a:avLst/>
          </a:prstGeom>
          <a:noFill/>
        </p:spPr>
        <p:txBody>
          <a:bodyPr wrap="square" lIns="18288" rIns="0" rtlCol="0">
            <a:noAutofit/>
          </a:bodyPr>
          <a:lstStyle/>
          <a:p>
            <a:pPr algn="l">
              <a:lnSpc>
                <a:spcPct val="85000"/>
              </a:lnSpc>
              <a:spcBef>
                <a:spcPts val="600"/>
              </a:spcBef>
              <a:spcAft>
                <a:spcPts val="0"/>
              </a:spcAft>
            </a:pPr>
            <a:r>
              <a:rPr lang="en-US" sz="1700" b="1" dirty="0" smtClean="0">
                <a:solidFill>
                  <a:schemeClr val="accent1"/>
                </a:solidFill>
                <a:latin typeface="+mj-lt"/>
              </a:rPr>
              <a:t>STAFF TIME</a:t>
            </a:r>
          </a:p>
          <a:p>
            <a:pPr algn="l">
              <a:lnSpc>
                <a:spcPct val="85000"/>
              </a:lnSpc>
              <a:spcBef>
                <a:spcPts val="600"/>
              </a:spcBef>
              <a:spcAft>
                <a:spcPts val="0"/>
              </a:spcAft>
            </a:pPr>
            <a:endParaRPr lang="en-US" sz="1100" dirty="0" smtClean="0">
              <a:solidFill>
                <a:schemeClr val="accent1"/>
              </a:solidFill>
              <a:latin typeface="+mn-lt"/>
            </a:endParaRPr>
          </a:p>
          <a:p>
            <a:pPr algn="l">
              <a:lnSpc>
                <a:spcPct val="85000"/>
              </a:lnSpc>
              <a:spcBef>
                <a:spcPts val="600"/>
              </a:spcBef>
              <a:spcAft>
                <a:spcPts val="0"/>
              </a:spcAft>
            </a:pPr>
            <a:r>
              <a:rPr lang="en-US" sz="950" i="1" dirty="0" smtClean="0">
                <a:solidFill>
                  <a:schemeClr val="accent2"/>
                </a:solidFill>
                <a:latin typeface="+mn-lt"/>
              </a:rPr>
              <a:t>Digital Collections Services is very short of staff and resources.</a:t>
            </a:r>
          </a:p>
          <a:p>
            <a:pPr algn="l">
              <a:lnSpc>
                <a:spcPct val="85000"/>
              </a:lnSpc>
              <a:spcBef>
                <a:spcPts val="600"/>
              </a:spcBef>
              <a:spcAft>
                <a:spcPts val="0"/>
              </a:spcAft>
            </a:pPr>
            <a:endParaRPr lang="en-US" sz="300" dirty="0" smtClean="0">
              <a:solidFill>
                <a:schemeClr val="accent2"/>
              </a:solidFill>
              <a:latin typeface="+mn-lt"/>
            </a:endParaRPr>
          </a:p>
          <a:p>
            <a:pPr algn="l">
              <a:lnSpc>
                <a:spcPct val="85000"/>
              </a:lnSpc>
              <a:spcBef>
                <a:spcPts val="600"/>
              </a:spcBef>
              <a:spcAft>
                <a:spcPts val="0"/>
              </a:spcAft>
            </a:pPr>
            <a:r>
              <a:rPr lang="en-US" sz="950" dirty="0" smtClean="0">
                <a:solidFill>
                  <a:schemeClr val="tx2"/>
                </a:solidFill>
                <a:latin typeface="+mn-lt"/>
              </a:rPr>
              <a:t>I have no staff; I am learning as I go.</a:t>
            </a:r>
          </a:p>
          <a:p>
            <a:pPr algn="l">
              <a:lnSpc>
                <a:spcPct val="85000"/>
              </a:lnSpc>
              <a:spcBef>
                <a:spcPts val="600"/>
              </a:spcBef>
              <a:spcAft>
                <a:spcPts val="0"/>
              </a:spcAft>
            </a:pPr>
            <a:endParaRPr lang="en-US" sz="300" dirty="0" smtClean="0">
              <a:solidFill>
                <a:schemeClr val="tx2"/>
              </a:solidFill>
              <a:latin typeface="+mn-lt"/>
            </a:endParaRPr>
          </a:p>
          <a:p>
            <a:pPr algn="l">
              <a:lnSpc>
                <a:spcPct val="85000"/>
              </a:lnSpc>
              <a:spcBef>
                <a:spcPts val="600"/>
              </a:spcBef>
              <a:spcAft>
                <a:spcPts val="0"/>
              </a:spcAft>
            </a:pPr>
            <a:r>
              <a:rPr lang="en-US" sz="950" i="1" dirty="0" smtClean="0">
                <a:solidFill>
                  <a:schemeClr val="accent2"/>
                </a:solidFill>
                <a:latin typeface="+mn-lt"/>
              </a:rPr>
              <a:t>I need to be sure I have the time I need to upload new resources and to organize existing content.</a:t>
            </a:r>
          </a:p>
          <a:p>
            <a:pPr algn="l">
              <a:lnSpc>
                <a:spcPct val="85000"/>
              </a:lnSpc>
              <a:spcBef>
                <a:spcPts val="600"/>
              </a:spcBef>
              <a:spcAft>
                <a:spcPts val="0"/>
              </a:spcAft>
            </a:pPr>
            <a:endParaRPr lang="en-US" sz="300" i="1" dirty="0" smtClean="0">
              <a:solidFill>
                <a:schemeClr val="accent2"/>
              </a:solidFill>
              <a:latin typeface="+mn-lt"/>
            </a:endParaRPr>
          </a:p>
          <a:p>
            <a:pPr algn="l">
              <a:lnSpc>
                <a:spcPct val="85000"/>
              </a:lnSpc>
              <a:spcBef>
                <a:spcPts val="600"/>
              </a:spcBef>
              <a:spcAft>
                <a:spcPts val="0"/>
              </a:spcAft>
            </a:pPr>
            <a:r>
              <a:rPr lang="en-US" sz="950" dirty="0" smtClean="0">
                <a:solidFill>
                  <a:schemeClr val="tx2"/>
                </a:solidFill>
                <a:latin typeface="+mn-lt"/>
              </a:rPr>
              <a:t>Promises of institutional support/staff time changed between my application for outside funding and the awarding of my grants. Shifting institutional terrain made it seem unwise to count on IU for support, or to embed my project to much within its infrastructure, had it moved forward.</a:t>
            </a:r>
            <a:endParaRPr lang="en-US" sz="950" i="1" dirty="0" smtClean="0">
              <a:solidFill>
                <a:schemeClr val="tx2"/>
              </a:solidFill>
              <a:latin typeface="+mn-lt"/>
            </a:endParaRPr>
          </a:p>
          <a:p>
            <a:pPr algn="l">
              <a:lnSpc>
                <a:spcPct val="85000"/>
              </a:lnSpc>
              <a:spcBef>
                <a:spcPts val="600"/>
              </a:spcBef>
              <a:spcAft>
                <a:spcPts val="0"/>
              </a:spcAft>
            </a:pPr>
            <a:endParaRPr lang="en-US" sz="1000" dirty="0" smtClean="0">
              <a:solidFill>
                <a:schemeClr val="accent2"/>
              </a:solidFill>
              <a:latin typeface="+mn-lt"/>
            </a:endParaRPr>
          </a:p>
          <a:p>
            <a:pPr algn="l">
              <a:lnSpc>
                <a:spcPct val="85000"/>
              </a:lnSpc>
              <a:spcBef>
                <a:spcPts val="600"/>
              </a:spcBef>
              <a:spcAft>
                <a:spcPts val="0"/>
              </a:spcAft>
            </a:pPr>
            <a:endParaRPr lang="en-US" sz="1000" dirty="0" smtClean="0">
              <a:solidFill>
                <a:schemeClr val="accent2"/>
              </a:solidFill>
              <a:latin typeface="+mn-lt"/>
            </a:endParaRPr>
          </a:p>
          <a:p>
            <a:pPr algn="l">
              <a:lnSpc>
                <a:spcPct val="85000"/>
              </a:lnSpc>
              <a:spcBef>
                <a:spcPts val="600"/>
              </a:spcBef>
              <a:spcAft>
                <a:spcPts val="0"/>
              </a:spcAft>
            </a:pPr>
            <a:endParaRPr lang="en-US" sz="1000" i="1" dirty="0" smtClean="0">
              <a:latin typeface="+mn-lt"/>
            </a:endParaRPr>
          </a:p>
          <a:p>
            <a:pPr algn="l">
              <a:lnSpc>
                <a:spcPct val="85000"/>
              </a:lnSpc>
              <a:spcBef>
                <a:spcPts val="600"/>
              </a:spcBef>
              <a:spcAft>
                <a:spcPts val="0"/>
              </a:spcAft>
            </a:pPr>
            <a:endParaRPr lang="en-US" sz="1000" i="1" dirty="0" smtClean="0">
              <a:latin typeface="+mn-lt"/>
            </a:endParaRPr>
          </a:p>
          <a:p>
            <a:pPr algn="l">
              <a:lnSpc>
                <a:spcPct val="85000"/>
              </a:lnSpc>
              <a:spcBef>
                <a:spcPts val="600"/>
              </a:spcBef>
              <a:spcAft>
                <a:spcPts val="0"/>
              </a:spcAft>
            </a:pPr>
            <a:endParaRPr lang="en-US" sz="1600" dirty="0" smtClean="0">
              <a:solidFill>
                <a:schemeClr val="accent1"/>
              </a:solidFill>
              <a:latin typeface="+mn-lt"/>
            </a:endParaRPr>
          </a:p>
          <a:p>
            <a:pPr algn="l">
              <a:lnSpc>
                <a:spcPct val="85000"/>
              </a:lnSpc>
              <a:spcBef>
                <a:spcPts val="600"/>
              </a:spcBef>
              <a:spcAft>
                <a:spcPts val="0"/>
              </a:spcAft>
            </a:pPr>
            <a:endParaRPr lang="en-US" sz="1600" dirty="0" smtClean="0">
              <a:solidFill>
                <a:schemeClr val="accent1"/>
              </a:solidFill>
              <a:latin typeface="+mn-lt"/>
            </a:endParaRPr>
          </a:p>
          <a:p>
            <a:pPr algn="l">
              <a:lnSpc>
                <a:spcPct val="85000"/>
              </a:lnSpc>
              <a:spcBef>
                <a:spcPts val="600"/>
              </a:spcBef>
              <a:spcAft>
                <a:spcPts val="0"/>
              </a:spcAft>
            </a:pPr>
            <a:endParaRPr lang="en-US" sz="1000" dirty="0" smtClean="0">
              <a:solidFill>
                <a:schemeClr val="accent1"/>
              </a:solidFill>
              <a:latin typeface="+mn-lt"/>
            </a:endParaRPr>
          </a:p>
          <a:p>
            <a:pPr algn="l">
              <a:lnSpc>
                <a:spcPct val="85000"/>
              </a:lnSpc>
              <a:spcBef>
                <a:spcPts val="600"/>
              </a:spcBef>
              <a:spcAft>
                <a:spcPts val="0"/>
              </a:spcAft>
            </a:pPr>
            <a:endParaRPr lang="en-US" sz="1100" dirty="0" smtClean="0">
              <a:solidFill>
                <a:schemeClr val="accent4"/>
              </a:solidFill>
              <a:latin typeface="+mn-lt"/>
            </a:endParaRPr>
          </a:p>
        </p:txBody>
      </p:sp>
      <p:sp>
        <p:nvSpPr>
          <p:cNvPr id="13" name="TextBox 12"/>
          <p:cNvSpPr txBox="1"/>
          <p:nvPr/>
        </p:nvSpPr>
        <p:spPr>
          <a:xfrm>
            <a:off x="6257925" y="1865097"/>
            <a:ext cx="2129471" cy="2886175"/>
          </a:xfrm>
          <a:prstGeom prst="rect">
            <a:avLst/>
          </a:prstGeom>
          <a:noFill/>
        </p:spPr>
        <p:txBody>
          <a:bodyPr wrap="square" lIns="18288" rIns="0" rtlCol="0">
            <a:noAutofit/>
          </a:bodyPr>
          <a:lstStyle/>
          <a:p>
            <a:pPr algn="l">
              <a:lnSpc>
                <a:spcPct val="85000"/>
              </a:lnSpc>
              <a:spcBef>
                <a:spcPts val="600"/>
              </a:spcBef>
              <a:spcAft>
                <a:spcPts val="0"/>
              </a:spcAft>
            </a:pPr>
            <a:r>
              <a:rPr lang="en-US" sz="1600" b="1" dirty="0" smtClean="0">
                <a:solidFill>
                  <a:schemeClr val="accent1"/>
                </a:solidFill>
                <a:latin typeface="+mj-lt"/>
              </a:rPr>
              <a:t>TECHNOLOGICAL CAPABILITIES</a:t>
            </a:r>
          </a:p>
          <a:p>
            <a:pPr algn="l">
              <a:lnSpc>
                <a:spcPct val="85000"/>
              </a:lnSpc>
              <a:spcBef>
                <a:spcPts val="600"/>
              </a:spcBef>
              <a:spcAft>
                <a:spcPts val="0"/>
              </a:spcAft>
            </a:pPr>
            <a:r>
              <a:rPr lang="en-US" sz="950" i="1" dirty="0" smtClean="0">
                <a:solidFill>
                  <a:schemeClr val="accent2"/>
                </a:solidFill>
                <a:latin typeface="+mn-lt"/>
              </a:rPr>
              <a:t>Open-source software is continually updated, and capabilities continually upgraded, so short shelf life requiring constant maintenance and upgrade.</a:t>
            </a:r>
          </a:p>
          <a:p>
            <a:pPr algn="l">
              <a:lnSpc>
                <a:spcPct val="85000"/>
              </a:lnSpc>
              <a:spcBef>
                <a:spcPts val="600"/>
              </a:spcBef>
              <a:spcAft>
                <a:spcPts val="0"/>
              </a:spcAft>
            </a:pPr>
            <a:endParaRPr lang="en-US" sz="300" i="1" dirty="0" smtClean="0">
              <a:latin typeface="+mn-lt"/>
            </a:endParaRPr>
          </a:p>
          <a:p>
            <a:pPr algn="l">
              <a:lnSpc>
                <a:spcPct val="85000"/>
              </a:lnSpc>
              <a:spcBef>
                <a:spcPts val="600"/>
              </a:spcBef>
              <a:spcAft>
                <a:spcPts val="0"/>
              </a:spcAft>
            </a:pPr>
            <a:r>
              <a:rPr lang="en-US" sz="950" dirty="0" smtClean="0">
                <a:solidFill>
                  <a:schemeClr val="tx2"/>
                </a:solidFill>
                <a:latin typeface="+mn-lt"/>
              </a:rPr>
              <a:t>There are not as many technology resources for [DEPARTMENT] compared to other fields.</a:t>
            </a:r>
          </a:p>
          <a:p>
            <a:pPr algn="l">
              <a:lnSpc>
                <a:spcPct val="85000"/>
              </a:lnSpc>
              <a:spcBef>
                <a:spcPts val="600"/>
              </a:spcBef>
              <a:spcAft>
                <a:spcPts val="0"/>
              </a:spcAft>
            </a:pPr>
            <a:endParaRPr lang="en-US" sz="300" dirty="0" smtClean="0">
              <a:solidFill>
                <a:schemeClr val="accent2"/>
              </a:solidFill>
              <a:latin typeface="+mn-lt"/>
            </a:endParaRPr>
          </a:p>
          <a:p>
            <a:pPr algn="l">
              <a:lnSpc>
                <a:spcPct val="85000"/>
              </a:lnSpc>
              <a:spcBef>
                <a:spcPts val="600"/>
              </a:spcBef>
              <a:spcAft>
                <a:spcPts val="0"/>
              </a:spcAft>
            </a:pPr>
            <a:r>
              <a:rPr lang="en-US" sz="950" dirty="0" smtClean="0">
                <a:latin typeface="+mn-lt"/>
              </a:rPr>
              <a:t>Technology is not given enough funding to avoid immediate obsolescence.</a:t>
            </a:r>
          </a:p>
          <a:p>
            <a:pPr algn="l">
              <a:lnSpc>
                <a:spcPct val="85000"/>
              </a:lnSpc>
              <a:spcBef>
                <a:spcPts val="600"/>
              </a:spcBef>
              <a:spcAft>
                <a:spcPts val="0"/>
              </a:spcAft>
            </a:pPr>
            <a:endParaRPr lang="en-US" sz="300" i="1" dirty="0" smtClean="0">
              <a:latin typeface="+mn-lt"/>
            </a:endParaRPr>
          </a:p>
          <a:p>
            <a:pPr algn="l">
              <a:lnSpc>
                <a:spcPct val="85000"/>
              </a:lnSpc>
              <a:spcBef>
                <a:spcPts val="600"/>
              </a:spcBef>
              <a:spcAft>
                <a:spcPts val="0"/>
              </a:spcAft>
            </a:pPr>
            <a:r>
              <a:rPr lang="en-US" sz="950" i="1" dirty="0" smtClean="0">
                <a:solidFill>
                  <a:schemeClr val="accent2"/>
                </a:solidFill>
                <a:latin typeface="+mn-lt"/>
              </a:rPr>
              <a:t>Being up-to-date is vital, in order to have access to further financial resources (grants), but the opposite is also true: resources are necessary for keeping the project up-to-date.</a:t>
            </a:r>
          </a:p>
          <a:p>
            <a:pPr algn="l">
              <a:lnSpc>
                <a:spcPct val="85000"/>
              </a:lnSpc>
              <a:spcBef>
                <a:spcPts val="600"/>
              </a:spcBef>
              <a:spcAft>
                <a:spcPts val="0"/>
              </a:spcAft>
            </a:pPr>
            <a:endParaRPr lang="en-US" sz="1000" dirty="0" smtClean="0">
              <a:solidFill>
                <a:schemeClr val="bg2">
                  <a:lumMod val="50000"/>
                </a:schemeClr>
              </a:solidFill>
            </a:endParaRPr>
          </a:p>
          <a:p>
            <a:pPr algn="l">
              <a:lnSpc>
                <a:spcPct val="85000"/>
              </a:lnSpc>
              <a:spcBef>
                <a:spcPts val="600"/>
              </a:spcBef>
              <a:spcAft>
                <a:spcPts val="0"/>
              </a:spcAft>
            </a:pPr>
            <a:endParaRPr lang="en-US" sz="1000" dirty="0" smtClean="0">
              <a:solidFill>
                <a:schemeClr val="bg2">
                  <a:lumMod val="50000"/>
                </a:schemeClr>
              </a:solidFill>
            </a:endParaRPr>
          </a:p>
          <a:p>
            <a:pPr algn="l">
              <a:lnSpc>
                <a:spcPct val="85000"/>
              </a:lnSpc>
              <a:spcBef>
                <a:spcPts val="600"/>
              </a:spcBef>
              <a:spcAft>
                <a:spcPts val="0"/>
              </a:spcAft>
            </a:pPr>
            <a:endParaRPr lang="en-US" sz="1000" i="1" dirty="0" smtClean="0">
              <a:latin typeface="+mn-lt"/>
            </a:endParaRPr>
          </a:p>
          <a:p>
            <a:pPr algn="l">
              <a:lnSpc>
                <a:spcPct val="85000"/>
              </a:lnSpc>
              <a:spcBef>
                <a:spcPts val="600"/>
              </a:spcBef>
              <a:spcAft>
                <a:spcPts val="0"/>
              </a:spcAft>
            </a:pPr>
            <a:endParaRPr lang="en-US" sz="1000" i="1" dirty="0" smtClean="0">
              <a:latin typeface="+mn-lt"/>
            </a:endParaRPr>
          </a:p>
          <a:p>
            <a:pPr algn="l">
              <a:lnSpc>
                <a:spcPct val="85000"/>
              </a:lnSpc>
              <a:spcBef>
                <a:spcPts val="600"/>
              </a:spcBef>
              <a:spcAft>
                <a:spcPts val="0"/>
              </a:spcAft>
            </a:pPr>
            <a:endParaRPr lang="en-US" sz="1600" b="1" dirty="0" smtClean="0">
              <a:solidFill>
                <a:schemeClr val="accent1"/>
              </a:solidFill>
              <a:latin typeface="+mn-lt"/>
            </a:endParaRPr>
          </a:p>
        </p:txBody>
      </p:sp>
      <p:sp>
        <p:nvSpPr>
          <p:cNvPr id="9" name="TextBox 8"/>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extLst>
      <p:ext uri="{BB962C8B-B14F-4D97-AF65-F5344CB8AC3E}">
        <p14:creationId xmlns:p14="http://schemas.microsoft.com/office/powerpoint/2010/main" val="1400899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Institutional </a:t>
            </a:r>
            <a:r>
              <a:rPr lang="en-US" b="1" dirty="0" smtClean="0"/>
              <a:t>approaches</a:t>
            </a:r>
            <a:endParaRPr lang="en-US" b="1" dirty="0"/>
          </a:p>
        </p:txBody>
      </p:sp>
    </p:spTree>
    <p:extLst>
      <p:ext uri="{BB962C8B-B14F-4D97-AF65-F5344CB8AC3E}">
        <p14:creationId xmlns:p14="http://schemas.microsoft.com/office/powerpoint/2010/main" val="577497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What might drive a strategy of dh support?</a:t>
            </a:r>
            <a:endParaRPr lang="en-US" dirty="0"/>
          </a:p>
        </p:txBody>
      </p:sp>
      <p:sp>
        <p:nvSpPr>
          <p:cNvPr id="7" name="Text Placeholder 2"/>
          <p:cNvSpPr>
            <a:spLocks noGrp="1"/>
          </p:cNvSpPr>
          <p:nvPr/>
        </p:nvSpPr>
        <p:spPr bwMode="auto">
          <a:xfrm>
            <a:off x="786384" y="1066800"/>
            <a:ext cx="7581900"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smtClean="0"/>
          </a:p>
          <a:p>
            <a:pPr>
              <a:spcBef>
                <a:spcPts val="1800"/>
              </a:spcBef>
            </a:pPr>
            <a:r>
              <a:rPr lang="en-US" dirty="0" smtClean="0"/>
              <a:t>Two possible mission-related aims</a:t>
            </a:r>
          </a:p>
          <a:p>
            <a:pPr>
              <a:spcBef>
                <a:spcPts val="1800"/>
              </a:spcBef>
            </a:pPr>
            <a:endParaRPr lang="en-US" dirty="0" smtClean="0"/>
          </a:p>
        </p:txBody>
      </p:sp>
      <p:sp>
        <p:nvSpPr>
          <p:cNvPr id="9" name="Text Placeholder 3"/>
          <p:cNvSpPr>
            <a:spLocks noGrp="1"/>
          </p:cNvSpPr>
          <p:nvPr/>
        </p:nvSpPr>
        <p:spPr bwMode="auto">
          <a:xfrm>
            <a:off x="731520" y="1638301"/>
            <a:ext cx="7575551" cy="8524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731520" y="2714625"/>
            <a:ext cx="7575551" cy="10064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598932" lvl="1" indent="-342900">
              <a:spcBef>
                <a:spcPts val="1500"/>
              </a:spcBef>
              <a:spcAft>
                <a:spcPts val="0"/>
              </a:spcAft>
              <a:buFont typeface="+mj-lt"/>
              <a:buAutoNum type="arabicPeriod"/>
            </a:pPr>
            <a:r>
              <a:rPr lang="en-US" sz="1400" b="1" i="0" dirty="0" smtClean="0">
                <a:solidFill>
                  <a:schemeClr val="accent2"/>
                </a:solidFill>
              </a:rPr>
              <a:t>Experimentation, research</a:t>
            </a:r>
          </a:p>
          <a:p>
            <a:pPr marL="598932" lvl="1" indent="-342900">
              <a:spcAft>
                <a:spcPts val="0"/>
              </a:spcAft>
            </a:pPr>
            <a:r>
              <a:rPr lang="en-US" sz="1400" dirty="0" smtClean="0"/>
              <a:t>	</a:t>
            </a:r>
            <a:r>
              <a:rPr lang="en-US" sz="1200" dirty="0" smtClean="0"/>
              <a:t>Focus is on providing basic tools and services to all; aim is to encourage unfettered experimentation and creation. No selection needed; value of the experience and learning, not on the need to support the outputs.</a:t>
            </a:r>
          </a:p>
          <a:p>
            <a:pPr marL="598932" lvl="1" indent="-342900">
              <a:spcBef>
                <a:spcPts val="1500"/>
              </a:spcBef>
              <a:spcAft>
                <a:spcPts val="0"/>
              </a:spcAft>
            </a:pPr>
            <a:r>
              <a:rPr lang="en-US" sz="1400" b="1" i="0" dirty="0" smtClean="0"/>
              <a:t>2. 	</a:t>
            </a:r>
            <a:r>
              <a:rPr lang="en-US" sz="1400" b="1" i="0" dirty="0" err="1" smtClean="0">
                <a:solidFill>
                  <a:schemeClr val="accent2"/>
                </a:solidFill>
              </a:rPr>
              <a:t>Curation</a:t>
            </a:r>
            <a:r>
              <a:rPr lang="en-US" sz="1400" b="1" i="0" dirty="0" smtClean="0">
                <a:solidFill>
                  <a:schemeClr val="accent2"/>
                </a:solidFill>
              </a:rPr>
              <a:t>, long-term stewardship </a:t>
            </a:r>
          </a:p>
          <a:p>
            <a:pPr marL="598932" lvl="1" indent="-342900">
              <a:spcAft>
                <a:spcPts val="0"/>
              </a:spcAft>
            </a:pPr>
            <a:r>
              <a:rPr lang="en-US" sz="1600" dirty="0" smtClean="0"/>
              <a:t>	</a:t>
            </a:r>
            <a:r>
              <a:rPr lang="en-US" sz="1200" dirty="0" smtClean="0"/>
              <a:t> Focus is on supporting a select few projects to work on, curate, develop and support over time; aim is to capture the value of the intellectual capital created in these works to share with others. Selection based on value of content, compatibility with standard formats, and alignment with disciplinary strengths of the campus.</a:t>
            </a:r>
            <a:endParaRPr lang="en-US" sz="1200" i="0" dirty="0" smtClean="0"/>
          </a:p>
          <a:p>
            <a:pPr marL="598932" lvl="1" indent="-342900">
              <a:spcAft>
                <a:spcPts val="0"/>
              </a:spcAft>
            </a:pPr>
            <a:endParaRPr lang="en-US" sz="1500"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16009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 for </a:t>
            </a:r>
            <a:r>
              <a:rPr lang="en-US" b="1" dirty="0" smtClean="0"/>
              <a:t>support</a:t>
            </a:r>
            <a:endParaRPr lang="en-US" b="1" dirty="0"/>
          </a:p>
        </p:txBody>
      </p:sp>
      <p:cxnSp>
        <p:nvCxnSpPr>
          <p:cNvPr id="6" name="Straight Arrow Connector 5"/>
          <p:cNvCxnSpPr/>
          <p:nvPr/>
        </p:nvCxnSpPr>
        <p:spPr bwMode="auto">
          <a:xfrm>
            <a:off x="1924050" y="4657726"/>
            <a:ext cx="4662488" cy="19049"/>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cxnSp>
        <p:nvCxnSpPr>
          <p:cNvPr id="9" name="Straight Arrow Connector 8"/>
          <p:cNvCxnSpPr/>
          <p:nvPr/>
        </p:nvCxnSpPr>
        <p:spPr bwMode="auto">
          <a:xfrm flipH="1" flipV="1">
            <a:off x="1943101" y="1943100"/>
            <a:ext cx="14287" cy="2728913"/>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sp>
        <p:nvSpPr>
          <p:cNvPr id="13" name="TextBox 12"/>
          <p:cNvSpPr txBox="1"/>
          <p:nvPr/>
        </p:nvSpPr>
        <p:spPr>
          <a:xfrm>
            <a:off x="1052512" y="1690688"/>
            <a:ext cx="1323975" cy="253146"/>
          </a:xfrm>
          <a:prstGeom prst="rect">
            <a:avLst/>
          </a:prstGeom>
          <a:noFill/>
        </p:spPr>
        <p:txBody>
          <a:bodyPr wrap="square" lIns="0" rIns="0" rtlCol="0">
            <a:spAutoFit/>
          </a:bodyPr>
          <a:lstStyle/>
          <a:p>
            <a:pPr algn="l"/>
            <a:r>
              <a:rPr lang="en-US" sz="1100" dirty="0" smtClean="0">
                <a:solidFill>
                  <a:schemeClr val="accent4"/>
                </a:solidFill>
                <a:latin typeface="+mn-lt"/>
              </a:rPr>
              <a:t>Experimentation</a:t>
            </a:r>
          </a:p>
        </p:txBody>
      </p:sp>
      <p:sp>
        <p:nvSpPr>
          <p:cNvPr id="16" name="TextBox 15"/>
          <p:cNvSpPr txBox="1"/>
          <p:nvPr/>
        </p:nvSpPr>
        <p:spPr>
          <a:xfrm flipH="1">
            <a:off x="6372225" y="4819651"/>
            <a:ext cx="738188" cy="253146"/>
          </a:xfrm>
          <a:prstGeom prst="rect">
            <a:avLst/>
          </a:prstGeom>
          <a:noFill/>
        </p:spPr>
        <p:txBody>
          <a:bodyPr wrap="square" lIns="0" rIns="0" rtlCol="0">
            <a:spAutoFit/>
          </a:bodyPr>
          <a:lstStyle/>
          <a:p>
            <a:pPr algn="l"/>
            <a:r>
              <a:rPr lang="en-US" sz="1100" dirty="0" err="1" smtClean="0">
                <a:solidFill>
                  <a:schemeClr val="accent4"/>
                </a:solidFill>
                <a:latin typeface="+mn-lt"/>
              </a:rPr>
              <a:t>Curation</a:t>
            </a:r>
            <a:endParaRPr lang="en-US" sz="1100" dirty="0" smtClean="0">
              <a:solidFill>
                <a:schemeClr val="accent4"/>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 for </a:t>
            </a:r>
            <a:r>
              <a:rPr lang="en-US" b="1" dirty="0" smtClean="0"/>
              <a:t>support</a:t>
            </a:r>
            <a:endParaRPr lang="en-US" b="1" dirty="0"/>
          </a:p>
        </p:txBody>
      </p:sp>
      <p:cxnSp>
        <p:nvCxnSpPr>
          <p:cNvPr id="6" name="Straight Arrow Connector 5"/>
          <p:cNvCxnSpPr/>
          <p:nvPr/>
        </p:nvCxnSpPr>
        <p:spPr bwMode="auto">
          <a:xfrm>
            <a:off x="1924050" y="4657726"/>
            <a:ext cx="4662488" cy="19049"/>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cxnSp>
        <p:nvCxnSpPr>
          <p:cNvPr id="9" name="Straight Arrow Connector 8"/>
          <p:cNvCxnSpPr/>
          <p:nvPr/>
        </p:nvCxnSpPr>
        <p:spPr bwMode="auto">
          <a:xfrm flipH="1" flipV="1">
            <a:off x="1943101" y="1943100"/>
            <a:ext cx="14287" cy="2728913"/>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sp>
        <p:nvSpPr>
          <p:cNvPr id="13" name="TextBox 12"/>
          <p:cNvSpPr txBox="1"/>
          <p:nvPr/>
        </p:nvSpPr>
        <p:spPr>
          <a:xfrm>
            <a:off x="1052512" y="1690688"/>
            <a:ext cx="1323975" cy="253146"/>
          </a:xfrm>
          <a:prstGeom prst="rect">
            <a:avLst/>
          </a:prstGeom>
          <a:noFill/>
        </p:spPr>
        <p:txBody>
          <a:bodyPr wrap="square" lIns="0" rIns="0" rtlCol="0">
            <a:spAutoFit/>
          </a:bodyPr>
          <a:lstStyle/>
          <a:p>
            <a:pPr algn="l"/>
            <a:r>
              <a:rPr lang="en-US" sz="1100" dirty="0" smtClean="0">
                <a:solidFill>
                  <a:schemeClr val="accent4"/>
                </a:solidFill>
                <a:latin typeface="+mn-lt"/>
              </a:rPr>
              <a:t>Experimentation</a:t>
            </a:r>
          </a:p>
        </p:txBody>
      </p:sp>
      <p:sp>
        <p:nvSpPr>
          <p:cNvPr id="16" name="TextBox 15"/>
          <p:cNvSpPr txBox="1"/>
          <p:nvPr/>
        </p:nvSpPr>
        <p:spPr>
          <a:xfrm flipH="1">
            <a:off x="6372225" y="4819651"/>
            <a:ext cx="738188" cy="253146"/>
          </a:xfrm>
          <a:prstGeom prst="rect">
            <a:avLst/>
          </a:prstGeom>
          <a:noFill/>
        </p:spPr>
        <p:txBody>
          <a:bodyPr wrap="square" lIns="0" rIns="0" rtlCol="0">
            <a:spAutoFit/>
          </a:bodyPr>
          <a:lstStyle/>
          <a:p>
            <a:pPr algn="l"/>
            <a:r>
              <a:rPr lang="en-US" sz="1100" dirty="0" err="1" smtClean="0">
                <a:solidFill>
                  <a:schemeClr val="accent4"/>
                </a:solidFill>
                <a:latin typeface="+mn-lt"/>
              </a:rPr>
              <a:t>Curation</a:t>
            </a:r>
            <a:endParaRPr lang="en-US" sz="1100" dirty="0" smtClean="0">
              <a:solidFill>
                <a:schemeClr val="accent4"/>
              </a:solidFill>
              <a:latin typeface="+mn-lt"/>
            </a:endParaRPr>
          </a:p>
        </p:txBody>
      </p:sp>
      <p:sp>
        <p:nvSpPr>
          <p:cNvPr id="7" name="TextBox 6"/>
          <p:cNvSpPr txBox="1"/>
          <p:nvPr/>
        </p:nvSpPr>
        <p:spPr>
          <a:xfrm>
            <a:off x="2176462" y="2214564"/>
            <a:ext cx="1919288" cy="940257"/>
          </a:xfrm>
          <a:prstGeom prst="rect">
            <a:avLst/>
          </a:prstGeom>
          <a:noFill/>
          <a:ln>
            <a:solidFill>
              <a:schemeClr val="tx1"/>
            </a:solidFill>
          </a:ln>
        </p:spPr>
        <p:txBody>
          <a:bodyPr wrap="square" rtlCol="0">
            <a:spAutoFit/>
          </a:bodyPr>
          <a:lstStyle/>
          <a:p>
            <a:pPr algn="ctr">
              <a:spcBef>
                <a:spcPts val="0"/>
              </a:spcBef>
            </a:pPr>
            <a:r>
              <a:rPr lang="en-US" sz="800" b="1" dirty="0" smtClean="0">
                <a:latin typeface="+mn-lt"/>
              </a:rPr>
              <a:t>Tools for All</a:t>
            </a:r>
          </a:p>
          <a:p>
            <a:pPr algn="ctr">
              <a:spcBef>
                <a:spcPts val="0"/>
              </a:spcBef>
            </a:pPr>
            <a:r>
              <a:rPr lang="en-US" sz="600" dirty="0" smtClean="0">
                <a:latin typeface="+mn-lt"/>
              </a:rPr>
              <a:t>(“Philosophy of Abundance”)</a:t>
            </a:r>
          </a:p>
          <a:p>
            <a:pPr algn="ctr">
              <a:spcBef>
                <a:spcPts val="0"/>
              </a:spcBef>
            </a:pPr>
            <a:endParaRPr lang="en-US" sz="400" dirty="0" smtClean="0">
              <a:latin typeface="+mn-lt"/>
            </a:endParaRPr>
          </a:p>
          <a:p>
            <a:pPr algn="ctr">
              <a:spcBef>
                <a:spcPts val="0"/>
              </a:spcBef>
            </a:pPr>
            <a:r>
              <a:rPr lang="en-US" sz="800" dirty="0" smtClean="0">
                <a:latin typeface="+mn-lt"/>
              </a:rPr>
              <a:t>Campus makes storage, access to platforms and tools available to all. Little coordination of outputs, once built. </a:t>
            </a:r>
          </a:p>
          <a:p>
            <a:pPr algn="ctr">
              <a:spcBef>
                <a:spcPts val="0"/>
              </a:spcBef>
            </a:pPr>
            <a:endParaRPr lang="en-US" sz="8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 for </a:t>
            </a:r>
            <a:r>
              <a:rPr lang="en-US" b="1" dirty="0" smtClean="0"/>
              <a:t>support</a:t>
            </a:r>
            <a:endParaRPr lang="en-US" b="1" dirty="0"/>
          </a:p>
        </p:txBody>
      </p:sp>
      <p:cxnSp>
        <p:nvCxnSpPr>
          <p:cNvPr id="6" name="Straight Arrow Connector 5"/>
          <p:cNvCxnSpPr/>
          <p:nvPr/>
        </p:nvCxnSpPr>
        <p:spPr bwMode="auto">
          <a:xfrm>
            <a:off x="1924050" y="4657726"/>
            <a:ext cx="4662488" cy="19049"/>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cxnSp>
        <p:nvCxnSpPr>
          <p:cNvPr id="9" name="Straight Arrow Connector 8"/>
          <p:cNvCxnSpPr/>
          <p:nvPr/>
        </p:nvCxnSpPr>
        <p:spPr bwMode="auto">
          <a:xfrm flipH="1" flipV="1">
            <a:off x="1943101" y="1943100"/>
            <a:ext cx="14287" cy="2728913"/>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sp>
        <p:nvSpPr>
          <p:cNvPr id="13" name="TextBox 12"/>
          <p:cNvSpPr txBox="1"/>
          <p:nvPr/>
        </p:nvSpPr>
        <p:spPr>
          <a:xfrm>
            <a:off x="1052512" y="1690688"/>
            <a:ext cx="1323975" cy="253146"/>
          </a:xfrm>
          <a:prstGeom prst="rect">
            <a:avLst/>
          </a:prstGeom>
          <a:noFill/>
        </p:spPr>
        <p:txBody>
          <a:bodyPr wrap="square" lIns="0" rIns="0" rtlCol="0">
            <a:spAutoFit/>
          </a:bodyPr>
          <a:lstStyle/>
          <a:p>
            <a:pPr algn="l"/>
            <a:r>
              <a:rPr lang="en-US" sz="1100" dirty="0" smtClean="0">
                <a:solidFill>
                  <a:schemeClr val="accent4"/>
                </a:solidFill>
                <a:latin typeface="+mn-lt"/>
              </a:rPr>
              <a:t>Experimentation</a:t>
            </a:r>
          </a:p>
        </p:txBody>
      </p:sp>
      <p:sp>
        <p:nvSpPr>
          <p:cNvPr id="16" name="TextBox 15"/>
          <p:cNvSpPr txBox="1"/>
          <p:nvPr/>
        </p:nvSpPr>
        <p:spPr>
          <a:xfrm flipH="1">
            <a:off x="6372225" y="4819651"/>
            <a:ext cx="738188" cy="253146"/>
          </a:xfrm>
          <a:prstGeom prst="rect">
            <a:avLst/>
          </a:prstGeom>
          <a:noFill/>
        </p:spPr>
        <p:txBody>
          <a:bodyPr wrap="square" lIns="0" rIns="0" rtlCol="0">
            <a:spAutoFit/>
          </a:bodyPr>
          <a:lstStyle/>
          <a:p>
            <a:pPr algn="l"/>
            <a:r>
              <a:rPr lang="en-US" sz="1100" dirty="0" err="1" smtClean="0">
                <a:solidFill>
                  <a:schemeClr val="accent4"/>
                </a:solidFill>
                <a:latin typeface="+mn-lt"/>
              </a:rPr>
              <a:t>Curation</a:t>
            </a:r>
            <a:endParaRPr lang="en-US" sz="1100" dirty="0" smtClean="0">
              <a:solidFill>
                <a:schemeClr val="accent4"/>
              </a:solidFill>
              <a:latin typeface="+mn-lt"/>
            </a:endParaRPr>
          </a:p>
        </p:txBody>
      </p:sp>
      <p:sp>
        <p:nvSpPr>
          <p:cNvPr id="7" name="TextBox 6"/>
          <p:cNvSpPr txBox="1"/>
          <p:nvPr/>
        </p:nvSpPr>
        <p:spPr>
          <a:xfrm>
            <a:off x="2176462" y="2214564"/>
            <a:ext cx="1919288" cy="940257"/>
          </a:xfrm>
          <a:prstGeom prst="rect">
            <a:avLst/>
          </a:prstGeom>
          <a:noFill/>
          <a:ln>
            <a:solidFill>
              <a:schemeClr val="tx1"/>
            </a:solidFill>
          </a:ln>
        </p:spPr>
        <p:txBody>
          <a:bodyPr wrap="square" rtlCol="0">
            <a:spAutoFit/>
          </a:bodyPr>
          <a:lstStyle/>
          <a:p>
            <a:pPr algn="ctr">
              <a:spcBef>
                <a:spcPts val="0"/>
              </a:spcBef>
            </a:pPr>
            <a:r>
              <a:rPr lang="en-US" sz="800" b="1" dirty="0" smtClean="0">
                <a:latin typeface="+mn-lt"/>
              </a:rPr>
              <a:t>Tools for All</a:t>
            </a:r>
          </a:p>
          <a:p>
            <a:pPr algn="ctr">
              <a:spcBef>
                <a:spcPts val="0"/>
              </a:spcBef>
            </a:pPr>
            <a:r>
              <a:rPr lang="en-US" sz="600" dirty="0" smtClean="0">
                <a:latin typeface="+mn-lt"/>
              </a:rPr>
              <a:t>(“Philosophy of Abundance”)</a:t>
            </a:r>
          </a:p>
          <a:p>
            <a:pPr algn="ctr">
              <a:spcBef>
                <a:spcPts val="0"/>
              </a:spcBef>
            </a:pPr>
            <a:endParaRPr lang="en-US" sz="400" dirty="0" smtClean="0">
              <a:latin typeface="+mn-lt"/>
            </a:endParaRPr>
          </a:p>
          <a:p>
            <a:pPr algn="ctr">
              <a:spcBef>
                <a:spcPts val="0"/>
              </a:spcBef>
            </a:pPr>
            <a:r>
              <a:rPr lang="en-US" sz="800" dirty="0" smtClean="0">
                <a:latin typeface="+mn-lt"/>
              </a:rPr>
              <a:t>Campus makes storage, access to platforms and tools available to all. Little coordination of outputs, once built. </a:t>
            </a:r>
          </a:p>
          <a:p>
            <a:pPr algn="ctr">
              <a:spcBef>
                <a:spcPts val="0"/>
              </a:spcBef>
            </a:pPr>
            <a:endParaRPr lang="en-US" sz="800" dirty="0">
              <a:latin typeface="+mn-lt"/>
            </a:endParaRPr>
          </a:p>
        </p:txBody>
      </p:sp>
      <p:sp>
        <p:nvSpPr>
          <p:cNvPr id="18" name="TextBox 17"/>
          <p:cNvSpPr txBox="1"/>
          <p:nvPr/>
        </p:nvSpPr>
        <p:spPr>
          <a:xfrm>
            <a:off x="4486275" y="3400425"/>
            <a:ext cx="1900238" cy="961802"/>
          </a:xfrm>
          <a:prstGeom prst="rect">
            <a:avLst/>
          </a:prstGeom>
          <a:noFill/>
          <a:ln>
            <a:solidFill>
              <a:schemeClr val="tx1"/>
            </a:solidFill>
          </a:ln>
        </p:spPr>
        <p:txBody>
          <a:bodyPr wrap="square" rtlCol="0">
            <a:spAutoFit/>
          </a:bodyPr>
          <a:lstStyle/>
          <a:p>
            <a:r>
              <a:rPr lang="en-US" sz="800" b="1" dirty="0" smtClean="0">
                <a:latin typeface="+mn-lt"/>
              </a:rPr>
              <a:t>“Collections” model</a:t>
            </a:r>
          </a:p>
          <a:p>
            <a:r>
              <a:rPr lang="en-US" sz="800" dirty="0" smtClean="0">
                <a:latin typeface="+mn-lt"/>
              </a:rPr>
              <a:t>Support only for projects that agree to standard guidelines. Shared infrastructure supports discovery through central catalog. </a:t>
            </a:r>
          </a:p>
          <a:p>
            <a:endParaRPr lang="en-US" sz="400" dirty="0" smtClean="0">
              <a:latin typeface="+mn-lt"/>
            </a:endParaRPr>
          </a:p>
          <a:p>
            <a:endParaRPr lang="en-US" sz="400" dirty="0" smtClean="0">
              <a:latin typeface="+mn-lt"/>
            </a:endParaRPr>
          </a:p>
          <a:p>
            <a:endParaRPr lang="en-US" sz="2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 for </a:t>
            </a:r>
            <a:r>
              <a:rPr lang="en-US" b="1" dirty="0" smtClean="0"/>
              <a:t>support</a:t>
            </a:r>
            <a:endParaRPr lang="en-US" b="1" dirty="0"/>
          </a:p>
        </p:txBody>
      </p:sp>
      <p:cxnSp>
        <p:nvCxnSpPr>
          <p:cNvPr id="6" name="Straight Arrow Connector 5"/>
          <p:cNvCxnSpPr/>
          <p:nvPr/>
        </p:nvCxnSpPr>
        <p:spPr bwMode="auto">
          <a:xfrm>
            <a:off x="1924050" y="4657726"/>
            <a:ext cx="4662488" cy="19049"/>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cxnSp>
        <p:nvCxnSpPr>
          <p:cNvPr id="9" name="Straight Arrow Connector 8"/>
          <p:cNvCxnSpPr/>
          <p:nvPr/>
        </p:nvCxnSpPr>
        <p:spPr bwMode="auto">
          <a:xfrm flipH="1" flipV="1">
            <a:off x="1943101" y="1943100"/>
            <a:ext cx="14287" cy="2728913"/>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sp>
        <p:nvSpPr>
          <p:cNvPr id="13" name="TextBox 12"/>
          <p:cNvSpPr txBox="1"/>
          <p:nvPr/>
        </p:nvSpPr>
        <p:spPr>
          <a:xfrm>
            <a:off x="1052512" y="1690688"/>
            <a:ext cx="1323975" cy="253146"/>
          </a:xfrm>
          <a:prstGeom prst="rect">
            <a:avLst/>
          </a:prstGeom>
          <a:noFill/>
        </p:spPr>
        <p:txBody>
          <a:bodyPr wrap="square" lIns="0" rIns="0" rtlCol="0">
            <a:spAutoFit/>
          </a:bodyPr>
          <a:lstStyle/>
          <a:p>
            <a:pPr algn="l"/>
            <a:r>
              <a:rPr lang="en-US" sz="1100" dirty="0" smtClean="0">
                <a:solidFill>
                  <a:schemeClr val="accent4"/>
                </a:solidFill>
                <a:latin typeface="+mn-lt"/>
              </a:rPr>
              <a:t>Experimentation</a:t>
            </a:r>
          </a:p>
        </p:txBody>
      </p:sp>
      <p:sp>
        <p:nvSpPr>
          <p:cNvPr id="16" name="TextBox 15"/>
          <p:cNvSpPr txBox="1"/>
          <p:nvPr/>
        </p:nvSpPr>
        <p:spPr>
          <a:xfrm flipH="1">
            <a:off x="6372225" y="4819651"/>
            <a:ext cx="738188" cy="253146"/>
          </a:xfrm>
          <a:prstGeom prst="rect">
            <a:avLst/>
          </a:prstGeom>
          <a:noFill/>
        </p:spPr>
        <p:txBody>
          <a:bodyPr wrap="square" lIns="0" rIns="0" rtlCol="0">
            <a:spAutoFit/>
          </a:bodyPr>
          <a:lstStyle/>
          <a:p>
            <a:pPr algn="l"/>
            <a:r>
              <a:rPr lang="en-US" sz="1100" dirty="0" err="1" smtClean="0">
                <a:solidFill>
                  <a:schemeClr val="accent4"/>
                </a:solidFill>
                <a:latin typeface="+mn-lt"/>
              </a:rPr>
              <a:t>Curation</a:t>
            </a:r>
            <a:endParaRPr lang="en-US" sz="1100" dirty="0" smtClean="0">
              <a:solidFill>
                <a:schemeClr val="accent4"/>
              </a:solidFill>
              <a:latin typeface="+mn-lt"/>
            </a:endParaRPr>
          </a:p>
        </p:txBody>
      </p:sp>
      <p:sp>
        <p:nvSpPr>
          <p:cNvPr id="7" name="TextBox 6"/>
          <p:cNvSpPr txBox="1"/>
          <p:nvPr/>
        </p:nvSpPr>
        <p:spPr>
          <a:xfrm>
            <a:off x="2176462" y="2214564"/>
            <a:ext cx="1919288" cy="940257"/>
          </a:xfrm>
          <a:prstGeom prst="rect">
            <a:avLst/>
          </a:prstGeom>
          <a:noFill/>
          <a:ln>
            <a:solidFill>
              <a:schemeClr val="tx1"/>
            </a:solidFill>
          </a:ln>
        </p:spPr>
        <p:txBody>
          <a:bodyPr wrap="square" rtlCol="0">
            <a:spAutoFit/>
          </a:bodyPr>
          <a:lstStyle/>
          <a:p>
            <a:pPr algn="ctr">
              <a:spcBef>
                <a:spcPts val="0"/>
              </a:spcBef>
            </a:pPr>
            <a:r>
              <a:rPr lang="en-US" sz="800" b="1" dirty="0" smtClean="0">
                <a:latin typeface="+mn-lt"/>
              </a:rPr>
              <a:t>Tools for All</a:t>
            </a:r>
          </a:p>
          <a:p>
            <a:pPr algn="ctr">
              <a:spcBef>
                <a:spcPts val="0"/>
              </a:spcBef>
            </a:pPr>
            <a:r>
              <a:rPr lang="en-US" sz="600" dirty="0" smtClean="0">
                <a:latin typeface="+mn-lt"/>
              </a:rPr>
              <a:t>(“Philosophy of Abundance”)</a:t>
            </a:r>
          </a:p>
          <a:p>
            <a:pPr algn="ctr">
              <a:spcBef>
                <a:spcPts val="0"/>
              </a:spcBef>
            </a:pPr>
            <a:endParaRPr lang="en-US" sz="400" dirty="0" smtClean="0">
              <a:latin typeface="+mn-lt"/>
            </a:endParaRPr>
          </a:p>
          <a:p>
            <a:pPr algn="ctr">
              <a:spcBef>
                <a:spcPts val="0"/>
              </a:spcBef>
            </a:pPr>
            <a:r>
              <a:rPr lang="en-US" sz="800" dirty="0" smtClean="0">
                <a:latin typeface="+mn-lt"/>
              </a:rPr>
              <a:t>Campus makes storage, access to platforms and tools available to all. Little coordination of outputs, once built. </a:t>
            </a:r>
          </a:p>
          <a:p>
            <a:pPr algn="ctr">
              <a:spcBef>
                <a:spcPts val="0"/>
              </a:spcBef>
            </a:pPr>
            <a:endParaRPr lang="en-US" sz="800" dirty="0">
              <a:latin typeface="+mn-lt"/>
            </a:endParaRPr>
          </a:p>
        </p:txBody>
      </p:sp>
      <p:sp>
        <p:nvSpPr>
          <p:cNvPr id="18" name="TextBox 17"/>
          <p:cNvSpPr txBox="1"/>
          <p:nvPr/>
        </p:nvSpPr>
        <p:spPr>
          <a:xfrm>
            <a:off x="4486275" y="3400425"/>
            <a:ext cx="1900238" cy="961802"/>
          </a:xfrm>
          <a:prstGeom prst="rect">
            <a:avLst/>
          </a:prstGeom>
          <a:noFill/>
          <a:ln>
            <a:solidFill>
              <a:schemeClr val="tx1"/>
            </a:solidFill>
          </a:ln>
        </p:spPr>
        <p:txBody>
          <a:bodyPr wrap="square" rtlCol="0">
            <a:spAutoFit/>
          </a:bodyPr>
          <a:lstStyle/>
          <a:p>
            <a:r>
              <a:rPr lang="en-US" sz="800" b="1" dirty="0" smtClean="0">
                <a:latin typeface="+mn-lt"/>
              </a:rPr>
              <a:t>“Collections” model</a:t>
            </a:r>
          </a:p>
          <a:p>
            <a:r>
              <a:rPr lang="en-US" sz="800" dirty="0" smtClean="0">
                <a:latin typeface="+mn-lt"/>
              </a:rPr>
              <a:t>Support only for projects that agree to standard guidelines. Shared infrastructure supports discovery through central catalog. </a:t>
            </a:r>
          </a:p>
          <a:p>
            <a:endParaRPr lang="en-US" sz="400" dirty="0" smtClean="0">
              <a:latin typeface="+mn-lt"/>
            </a:endParaRPr>
          </a:p>
          <a:p>
            <a:endParaRPr lang="en-US" sz="400" dirty="0" smtClean="0">
              <a:latin typeface="+mn-lt"/>
            </a:endParaRPr>
          </a:p>
          <a:p>
            <a:endParaRPr lang="en-US" sz="200" dirty="0">
              <a:latin typeface="+mn-lt"/>
            </a:endParaRPr>
          </a:p>
        </p:txBody>
      </p:sp>
      <p:sp>
        <p:nvSpPr>
          <p:cNvPr id="20" name="TextBox 19"/>
          <p:cNvSpPr txBox="1"/>
          <p:nvPr/>
        </p:nvSpPr>
        <p:spPr>
          <a:xfrm>
            <a:off x="2181224" y="3405188"/>
            <a:ext cx="1909763" cy="944874"/>
          </a:xfrm>
          <a:prstGeom prst="rect">
            <a:avLst/>
          </a:prstGeom>
          <a:noFill/>
          <a:ln>
            <a:solidFill>
              <a:schemeClr val="tx1"/>
            </a:solidFill>
          </a:ln>
        </p:spPr>
        <p:txBody>
          <a:bodyPr wrap="square" rtlCol="0">
            <a:spAutoFit/>
          </a:bodyPr>
          <a:lstStyle/>
          <a:p>
            <a:r>
              <a:rPr lang="en-US" sz="800" b="1" dirty="0" smtClean="0">
                <a:latin typeface="+mn-lt"/>
              </a:rPr>
              <a:t>Darwinian</a:t>
            </a:r>
          </a:p>
          <a:p>
            <a:r>
              <a:rPr lang="en-US" sz="800" dirty="0" smtClean="0">
                <a:latin typeface="+mn-lt"/>
              </a:rPr>
              <a:t>Little guidance for faculty. Services only by special request. Little standardization. Most proactive and entrepreneurial PIs find sources of support; others don’t.</a:t>
            </a:r>
          </a:p>
          <a:p>
            <a:endParaRPr lang="en-US" sz="40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 for </a:t>
            </a:r>
            <a:r>
              <a:rPr lang="en-US" b="1" dirty="0" smtClean="0"/>
              <a:t>support</a:t>
            </a:r>
            <a:endParaRPr lang="en-US" b="1" dirty="0"/>
          </a:p>
        </p:txBody>
      </p:sp>
      <p:cxnSp>
        <p:nvCxnSpPr>
          <p:cNvPr id="6" name="Straight Arrow Connector 5"/>
          <p:cNvCxnSpPr/>
          <p:nvPr/>
        </p:nvCxnSpPr>
        <p:spPr bwMode="auto">
          <a:xfrm>
            <a:off x="1924050" y="4657726"/>
            <a:ext cx="4662488" cy="19049"/>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cxnSp>
        <p:nvCxnSpPr>
          <p:cNvPr id="9" name="Straight Arrow Connector 8"/>
          <p:cNvCxnSpPr/>
          <p:nvPr/>
        </p:nvCxnSpPr>
        <p:spPr bwMode="auto">
          <a:xfrm flipH="1" flipV="1">
            <a:off x="1943101" y="1943100"/>
            <a:ext cx="14287" cy="2728913"/>
          </a:xfrm>
          <a:prstGeom prst="straightConnector1">
            <a:avLst/>
          </a:prstGeom>
          <a:solidFill>
            <a:schemeClr val="accent1"/>
          </a:solidFill>
          <a:ln w="57150" cap="flat" cmpd="sng" algn="ctr">
            <a:solidFill>
              <a:schemeClr val="accent4">
                <a:lumMod val="65000"/>
                <a:lumOff val="35000"/>
              </a:schemeClr>
            </a:solidFill>
            <a:prstDash val="solid"/>
            <a:round/>
            <a:headEnd type="none" w="med" len="med"/>
            <a:tailEnd type="arrow"/>
          </a:ln>
          <a:effectLst/>
        </p:spPr>
      </p:cxnSp>
      <p:sp>
        <p:nvSpPr>
          <p:cNvPr id="13" name="TextBox 12"/>
          <p:cNvSpPr txBox="1"/>
          <p:nvPr/>
        </p:nvSpPr>
        <p:spPr>
          <a:xfrm>
            <a:off x="1052512" y="1690688"/>
            <a:ext cx="1323975" cy="253146"/>
          </a:xfrm>
          <a:prstGeom prst="rect">
            <a:avLst/>
          </a:prstGeom>
          <a:noFill/>
        </p:spPr>
        <p:txBody>
          <a:bodyPr wrap="square" lIns="0" rIns="0" rtlCol="0">
            <a:spAutoFit/>
          </a:bodyPr>
          <a:lstStyle/>
          <a:p>
            <a:pPr algn="l"/>
            <a:r>
              <a:rPr lang="en-US" sz="1100" dirty="0" smtClean="0">
                <a:solidFill>
                  <a:schemeClr val="accent4"/>
                </a:solidFill>
                <a:latin typeface="+mn-lt"/>
              </a:rPr>
              <a:t>Experimentation</a:t>
            </a:r>
          </a:p>
        </p:txBody>
      </p:sp>
      <p:sp>
        <p:nvSpPr>
          <p:cNvPr id="16" name="TextBox 15"/>
          <p:cNvSpPr txBox="1"/>
          <p:nvPr/>
        </p:nvSpPr>
        <p:spPr>
          <a:xfrm flipH="1">
            <a:off x="6372225" y="4819651"/>
            <a:ext cx="738188" cy="253146"/>
          </a:xfrm>
          <a:prstGeom prst="rect">
            <a:avLst/>
          </a:prstGeom>
          <a:noFill/>
        </p:spPr>
        <p:txBody>
          <a:bodyPr wrap="square" lIns="0" rIns="0" rtlCol="0">
            <a:spAutoFit/>
          </a:bodyPr>
          <a:lstStyle/>
          <a:p>
            <a:pPr algn="l"/>
            <a:r>
              <a:rPr lang="en-US" sz="1100" dirty="0" err="1" smtClean="0">
                <a:solidFill>
                  <a:schemeClr val="accent4"/>
                </a:solidFill>
                <a:latin typeface="+mn-lt"/>
              </a:rPr>
              <a:t>Curation</a:t>
            </a:r>
            <a:endParaRPr lang="en-US" sz="1100" dirty="0" smtClean="0">
              <a:solidFill>
                <a:schemeClr val="accent4"/>
              </a:solidFill>
              <a:latin typeface="+mn-lt"/>
            </a:endParaRPr>
          </a:p>
        </p:txBody>
      </p:sp>
      <p:sp>
        <p:nvSpPr>
          <p:cNvPr id="7" name="TextBox 6"/>
          <p:cNvSpPr txBox="1"/>
          <p:nvPr/>
        </p:nvSpPr>
        <p:spPr>
          <a:xfrm>
            <a:off x="2176462" y="2214564"/>
            <a:ext cx="1919288" cy="940257"/>
          </a:xfrm>
          <a:prstGeom prst="rect">
            <a:avLst/>
          </a:prstGeom>
          <a:noFill/>
          <a:ln>
            <a:solidFill>
              <a:schemeClr val="tx1"/>
            </a:solidFill>
          </a:ln>
        </p:spPr>
        <p:txBody>
          <a:bodyPr wrap="square" rtlCol="0">
            <a:spAutoFit/>
          </a:bodyPr>
          <a:lstStyle/>
          <a:p>
            <a:pPr algn="ctr">
              <a:spcBef>
                <a:spcPts val="0"/>
              </a:spcBef>
            </a:pPr>
            <a:r>
              <a:rPr lang="en-US" sz="800" b="1" dirty="0" smtClean="0">
                <a:latin typeface="+mn-lt"/>
              </a:rPr>
              <a:t>Tools for All</a:t>
            </a:r>
          </a:p>
          <a:p>
            <a:pPr algn="ctr">
              <a:spcBef>
                <a:spcPts val="0"/>
              </a:spcBef>
            </a:pPr>
            <a:r>
              <a:rPr lang="en-US" sz="600" dirty="0" smtClean="0">
                <a:latin typeface="+mn-lt"/>
              </a:rPr>
              <a:t>(“Philosophy of Abundance”)</a:t>
            </a:r>
          </a:p>
          <a:p>
            <a:pPr algn="ctr">
              <a:spcBef>
                <a:spcPts val="0"/>
              </a:spcBef>
            </a:pPr>
            <a:endParaRPr lang="en-US" sz="400" dirty="0" smtClean="0">
              <a:latin typeface="+mn-lt"/>
            </a:endParaRPr>
          </a:p>
          <a:p>
            <a:pPr algn="ctr">
              <a:spcBef>
                <a:spcPts val="0"/>
              </a:spcBef>
            </a:pPr>
            <a:r>
              <a:rPr lang="en-US" sz="800" dirty="0" smtClean="0">
                <a:latin typeface="+mn-lt"/>
              </a:rPr>
              <a:t>Campus makes storage, access to platforms and tools available to all. Little coordination of outputs, once built. </a:t>
            </a:r>
          </a:p>
          <a:p>
            <a:pPr algn="ctr">
              <a:spcBef>
                <a:spcPts val="0"/>
              </a:spcBef>
            </a:pPr>
            <a:endParaRPr lang="en-US" sz="800" dirty="0">
              <a:latin typeface="+mn-lt"/>
            </a:endParaRPr>
          </a:p>
        </p:txBody>
      </p:sp>
      <p:sp>
        <p:nvSpPr>
          <p:cNvPr id="18" name="TextBox 17"/>
          <p:cNvSpPr txBox="1"/>
          <p:nvPr/>
        </p:nvSpPr>
        <p:spPr>
          <a:xfrm>
            <a:off x="4486275" y="3400425"/>
            <a:ext cx="1900238" cy="961802"/>
          </a:xfrm>
          <a:prstGeom prst="rect">
            <a:avLst/>
          </a:prstGeom>
          <a:noFill/>
          <a:ln>
            <a:solidFill>
              <a:schemeClr val="tx1"/>
            </a:solidFill>
          </a:ln>
        </p:spPr>
        <p:txBody>
          <a:bodyPr wrap="square" rtlCol="0">
            <a:spAutoFit/>
          </a:bodyPr>
          <a:lstStyle/>
          <a:p>
            <a:r>
              <a:rPr lang="en-US" sz="800" b="1" dirty="0" smtClean="0">
                <a:latin typeface="+mn-lt"/>
              </a:rPr>
              <a:t>“Collections” model</a:t>
            </a:r>
          </a:p>
          <a:p>
            <a:r>
              <a:rPr lang="en-US" sz="800" dirty="0" smtClean="0">
                <a:latin typeface="+mn-lt"/>
              </a:rPr>
              <a:t>Support only for projects that agree to standard guidelines. Shared infrastructure supports discovery through central catalog. </a:t>
            </a:r>
          </a:p>
          <a:p>
            <a:endParaRPr lang="en-US" sz="400" dirty="0" smtClean="0">
              <a:latin typeface="+mn-lt"/>
            </a:endParaRPr>
          </a:p>
          <a:p>
            <a:endParaRPr lang="en-US" sz="400" dirty="0" smtClean="0">
              <a:latin typeface="+mn-lt"/>
            </a:endParaRPr>
          </a:p>
          <a:p>
            <a:endParaRPr lang="en-US" sz="200" dirty="0">
              <a:latin typeface="+mn-lt"/>
            </a:endParaRPr>
          </a:p>
        </p:txBody>
      </p:sp>
      <p:sp>
        <p:nvSpPr>
          <p:cNvPr id="19" name="TextBox 18"/>
          <p:cNvSpPr txBox="1"/>
          <p:nvPr/>
        </p:nvSpPr>
        <p:spPr>
          <a:xfrm>
            <a:off x="4491038" y="2214563"/>
            <a:ext cx="1904999" cy="939488"/>
          </a:xfrm>
          <a:prstGeom prst="rect">
            <a:avLst/>
          </a:prstGeom>
          <a:noFill/>
          <a:ln>
            <a:solidFill>
              <a:schemeClr val="tx1"/>
            </a:solidFill>
          </a:ln>
        </p:spPr>
        <p:txBody>
          <a:bodyPr wrap="square" rtlCol="0">
            <a:spAutoFit/>
          </a:bodyPr>
          <a:lstStyle/>
          <a:p>
            <a:r>
              <a:rPr lang="en-US" sz="800" b="1" dirty="0" smtClean="0">
                <a:latin typeface="+mn-lt"/>
              </a:rPr>
              <a:t>???</a:t>
            </a:r>
          </a:p>
          <a:p>
            <a:r>
              <a:rPr lang="en-US" sz="800" dirty="0" smtClean="0">
                <a:latin typeface="+mn-lt"/>
              </a:rPr>
              <a:t>Baseline level of access to storage, tools for all. For those whose projects show need/potential for second stage development.</a:t>
            </a:r>
          </a:p>
          <a:p>
            <a:endParaRPr lang="en-US" sz="800" dirty="0" smtClean="0">
              <a:latin typeface="+mn-lt"/>
            </a:endParaRPr>
          </a:p>
          <a:p>
            <a:endParaRPr lang="en-US" sz="100" dirty="0">
              <a:latin typeface="+mn-lt"/>
            </a:endParaRPr>
          </a:p>
        </p:txBody>
      </p:sp>
      <p:sp>
        <p:nvSpPr>
          <p:cNvPr id="20" name="TextBox 19"/>
          <p:cNvSpPr txBox="1"/>
          <p:nvPr/>
        </p:nvSpPr>
        <p:spPr>
          <a:xfrm>
            <a:off x="2181224" y="3405188"/>
            <a:ext cx="1909763" cy="944874"/>
          </a:xfrm>
          <a:prstGeom prst="rect">
            <a:avLst/>
          </a:prstGeom>
          <a:noFill/>
          <a:ln>
            <a:solidFill>
              <a:schemeClr val="tx1"/>
            </a:solidFill>
          </a:ln>
        </p:spPr>
        <p:txBody>
          <a:bodyPr wrap="square" rtlCol="0">
            <a:spAutoFit/>
          </a:bodyPr>
          <a:lstStyle/>
          <a:p>
            <a:r>
              <a:rPr lang="en-US" sz="800" b="1" dirty="0" smtClean="0">
                <a:latin typeface="+mn-lt"/>
              </a:rPr>
              <a:t>Darwinian</a:t>
            </a:r>
          </a:p>
          <a:p>
            <a:r>
              <a:rPr lang="en-US" sz="800" dirty="0" smtClean="0">
                <a:latin typeface="+mn-lt"/>
              </a:rPr>
              <a:t>Little guidance for faculty. Services only by special request. Little standardization. Most proactive and entrepreneurial PIs find sources of support; others don’t.</a:t>
            </a:r>
          </a:p>
          <a:p>
            <a:endParaRPr lang="en-US" sz="4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Organizational models to consider</a:t>
            </a:r>
            <a:endParaRPr lang="en-US" dirty="0"/>
          </a:p>
        </p:txBody>
      </p:sp>
      <p:sp>
        <p:nvSpPr>
          <p:cNvPr id="7" name="Text Placeholder 2"/>
          <p:cNvSpPr>
            <a:spLocks noGrp="1"/>
          </p:cNvSpPr>
          <p:nvPr/>
        </p:nvSpPr>
        <p:spPr bwMode="auto">
          <a:xfrm>
            <a:off x="786384" y="1066800"/>
            <a:ext cx="7581900"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smtClean="0"/>
          </a:p>
          <a:p>
            <a:pPr>
              <a:spcBef>
                <a:spcPts val="0"/>
              </a:spcBef>
            </a:pPr>
            <a:endParaRPr lang="en-US" sz="1800" dirty="0" smtClean="0"/>
          </a:p>
          <a:p>
            <a:pPr>
              <a:spcBef>
                <a:spcPts val="0"/>
              </a:spcBef>
            </a:pPr>
            <a:endParaRPr lang="en-US" sz="1800" dirty="0" smtClean="0"/>
          </a:p>
          <a:p>
            <a:pPr>
              <a:spcBef>
                <a:spcPts val="0"/>
              </a:spcBef>
            </a:pPr>
            <a:r>
              <a:rPr lang="en-US" sz="1800" dirty="0" smtClean="0"/>
              <a:t>Service models (“Start Here” or Federated)</a:t>
            </a:r>
          </a:p>
        </p:txBody>
      </p:sp>
      <p:sp>
        <p:nvSpPr>
          <p:cNvPr id="8" name="Text Placeholder 3"/>
          <p:cNvSpPr>
            <a:spLocks noGrp="1"/>
          </p:cNvSpPr>
          <p:nvPr/>
        </p:nvSpPr>
        <p:spPr bwMode="auto">
          <a:xfrm>
            <a:off x="786384" y="1743075"/>
            <a:ext cx="7581900" cy="23812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smtClean="0"/>
          </a:p>
          <a:p>
            <a:endParaRPr lang="en-US" dirty="0" smtClean="0"/>
          </a:p>
        </p:txBody>
      </p:sp>
      <p:sp>
        <p:nvSpPr>
          <p:cNvPr id="9" name="Text Placeholder 3"/>
          <p:cNvSpPr>
            <a:spLocks noGrp="1"/>
          </p:cNvSpPr>
          <p:nvPr/>
        </p:nvSpPr>
        <p:spPr bwMode="auto">
          <a:xfrm>
            <a:off x="731520" y="1985963"/>
            <a:ext cx="7575551" cy="890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sz="1400" dirty="0" smtClean="0"/>
          </a:p>
          <a:p>
            <a:pPr marL="256032" lvl="1">
              <a:spcAft>
                <a:spcPts val="0"/>
              </a:spcAft>
            </a:pPr>
            <a:r>
              <a:rPr lang="en-US" sz="1200" dirty="0" smtClean="0"/>
              <a:t>Centralized model, encouraging all to start at same point of reference, but referring PI s out to other units to benefit from local expertise, as needed. Coordination of standards, deposit and preservation of digital assets and metadata into one shared repository or catalog. Central “hub” could have strong coordinating role to support project planning, development capacity, preservation or other stages.</a:t>
            </a:r>
          </a:p>
          <a:p>
            <a:pPr marL="256032" lvl="1">
              <a:spcAft>
                <a:spcPts val="0"/>
              </a:spcAft>
            </a:pPr>
            <a:endParaRPr lang="en-US" sz="1400" dirty="0" smtClean="0"/>
          </a:p>
          <a:p>
            <a:r>
              <a:rPr lang="en-US" sz="1800" b="1" i="0" dirty="0" smtClean="0">
                <a:solidFill>
                  <a:schemeClr val="accent1"/>
                </a:solidFill>
                <a:latin typeface="+mj-lt"/>
              </a:rPr>
              <a:t>LAB</a:t>
            </a:r>
          </a:p>
          <a:p>
            <a:r>
              <a:rPr lang="en-US" sz="1200" dirty="0" smtClean="0">
                <a:solidFill>
                  <a:schemeClr val="tx1"/>
                </a:solidFill>
              </a:rPr>
              <a:t>A largely autonomous, entrepreneurial unit, within or independent from the library, but with responsibility for generating a significant its own volume of self-sustaining work and financial support. May have some of the most experienced practitioners, but may be obliged to keep the focus on the select projects they choose to take on.</a:t>
            </a:r>
          </a:p>
          <a:p>
            <a:endParaRPr lang="en-US" sz="1400" dirty="0" smtClean="0"/>
          </a:p>
          <a:p>
            <a:r>
              <a:rPr lang="en-US" sz="1800" b="1" i="0" dirty="0" smtClean="0">
                <a:solidFill>
                  <a:schemeClr val="accent1"/>
                </a:solidFill>
                <a:latin typeface="+mj-lt"/>
              </a:rPr>
              <a:t>NETWORK</a:t>
            </a:r>
          </a:p>
          <a:p>
            <a:r>
              <a:rPr lang="en-US" sz="1200" dirty="0" smtClean="0">
                <a:solidFill>
                  <a:schemeClr val="tx1"/>
                </a:solidFill>
              </a:rPr>
              <a:t>A highly decentralized model, aiming to have several different units work loosely together to support faculty. It may include a broad offer of basic technology access to all faculty. Beyond that, faculty can choose which units to appeal to for support.</a:t>
            </a:r>
          </a:p>
          <a:p>
            <a:pPr marL="256032" lvl="1">
              <a:spcAft>
                <a:spcPts val="0"/>
              </a:spcAft>
            </a:pPr>
            <a:endParaRPr lang="en-US" sz="1400" dirty="0"/>
          </a:p>
        </p:txBody>
      </p:sp>
      <p:sp>
        <p:nvSpPr>
          <p:cNvPr id="11" name="Text Placeholder 3"/>
          <p:cNvSpPr>
            <a:spLocks noGrp="1"/>
          </p:cNvSpPr>
          <p:nvPr/>
        </p:nvSpPr>
        <p:spPr bwMode="auto">
          <a:xfrm>
            <a:off x="731520" y="302602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500"/>
              </a:spcBef>
              <a:spcAft>
                <a:spcPts val="0"/>
              </a:spcAft>
            </a:pPr>
            <a:endParaRPr lang="en-US" sz="1500" i="0" dirty="0" smtClean="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16009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smtClean="0"/>
              <a:t>overview</a:t>
            </a:r>
            <a:endParaRPr lang="en-US" dirty="0"/>
          </a:p>
        </p:txBody>
      </p:sp>
    </p:spTree>
    <p:extLst>
      <p:ext uri="{BB962C8B-B14F-4D97-AF65-F5344CB8AC3E}">
        <p14:creationId xmlns:p14="http://schemas.microsoft.com/office/powerpoint/2010/main" val="577497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5213892" cy="514350"/>
          </a:xfrm>
        </p:spPr>
        <p:txBody>
          <a:bodyPr/>
          <a:lstStyle/>
          <a:p>
            <a:r>
              <a:rPr lang="en-US" sz="2400" dirty="0"/>
              <a:t>Key elements of support</a:t>
            </a:r>
            <a:endParaRPr lang="en-US" sz="2400" b="1" dirty="0"/>
          </a:p>
        </p:txBody>
      </p:sp>
      <p:sp>
        <p:nvSpPr>
          <p:cNvPr id="5" name="Rectangle 4"/>
          <p:cNvSpPr/>
          <p:nvPr/>
        </p:nvSpPr>
        <p:spPr bwMode="auto">
          <a:xfrm>
            <a:off x="1004572" y="1403769"/>
            <a:ext cx="1116327" cy="49945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400" b="1" dirty="0" smtClean="0">
                <a:solidFill>
                  <a:schemeClr val="bg1"/>
                </a:solidFill>
                <a:latin typeface="+mj-lt"/>
              </a:rPr>
              <a:t>STAGES</a:t>
            </a:r>
            <a:endParaRPr kumimoji="0" lang="en-US" sz="1400" b="1" i="0" u="none" strike="noStrike" cap="none" normalizeH="0" baseline="0" dirty="0" smtClean="0">
              <a:ln>
                <a:noFill/>
              </a:ln>
              <a:solidFill>
                <a:schemeClr val="bg1"/>
              </a:solidFill>
              <a:effectLst/>
              <a:latin typeface="+mj-lt"/>
            </a:endParaRPr>
          </a:p>
        </p:txBody>
      </p:sp>
      <p:sp>
        <p:nvSpPr>
          <p:cNvPr id="28" name="Rectangle 27"/>
          <p:cNvSpPr/>
          <p:nvPr/>
        </p:nvSpPr>
        <p:spPr bwMode="auto">
          <a:xfrm>
            <a:off x="2166622" y="1403769"/>
            <a:ext cx="1116327" cy="49945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PROJECT</a:t>
            </a:r>
          </a:p>
          <a:p>
            <a:pPr>
              <a:lnSpc>
                <a:spcPct val="40000"/>
              </a:lnSpc>
            </a:pPr>
            <a:r>
              <a:rPr kumimoji="0" lang="en-US" sz="1400" b="1" i="0" u="none" strike="noStrike" cap="none" normalizeH="0" baseline="0" dirty="0" smtClean="0">
                <a:ln>
                  <a:noFill/>
                </a:ln>
                <a:solidFill>
                  <a:schemeClr val="bg1"/>
                </a:solidFill>
                <a:effectLst/>
                <a:latin typeface="+mj-lt"/>
              </a:rPr>
              <a:t>PLANNING</a:t>
            </a:r>
          </a:p>
        </p:txBody>
      </p:sp>
      <p:sp>
        <p:nvSpPr>
          <p:cNvPr id="33" name="Rectangle 32"/>
          <p:cNvSpPr/>
          <p:nvPr/>
        </p:nvSpPr>
        <p:spPr bwMode="auto">
          <a:xfrm>
            <a:off x="3328672" y="1403769"/>
            <a:ext cx="1116327" cy="49945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CONTENT</a:t>
            </a:r>
          </a:p>
          <a:p>
            <a:pPr>
              <a:lnSpc>
                <a:spcPct val="40000"/>
              </a:lnSpc>
            </a:pPr>
            <a:r>
              <a:rPr kumimoji="0" lang="en-US" sz="1400" b="1" i="0" u="none" strike="noStrike" cap="none" normalizeH="0" baseline="0" dirty="0" smtClean="0">
                <a:ln>
                  <a:noFill/>
                </a:ln>
                <a:solidFill>
                  <a:schemeClr val="bg1"/>
                </a:solidFill>
                <a:effectLst/>
                <a:latin typeface="+mj-lt"/>
              </a:rPr>
              <a:t>CREATION</a:t>
            </a:r>
          </a:p>
        </p:txBody>
      </p:sp>
      <p:sp>
        <p:nvSpPr>
          <p:cNvPr id="34" name="Rectangle 33"/>
          <p:cNvSpPr/>
          <p:nvPr/>
        </p:nvSpPr>
        <p:spPr bwMode="auto">
          <a:xfrm>
            <a:off x="4490722" y="1403769"/>
            <a:ext cx="1116327" cy="49945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TECH</a:t>
            </a:r>
          </a:p>
          <a:p>
            <a:pPr>
              <a:lnSpc>
                <a:spcPct val="40000"/>
              </a:lnSpc>
            </a:pPr>
            <a:r>
              <a:rPr kumimoji="0" lang="en-US" sz="1100" b="1" i="0" u="none" strike="noStrike" cap="none" normalizeH="0" baseline="0" dirty="0" smtClean="0">
                <a:ln>
                  <a:noFill/>
                </a:ln>
                <a:solidFill>
                  <a:schemeClr val="bg1"/>
                </a:solidFill>
                <a:effectLst/>
                <a:latin typeface="+mj-lt"/>
              </a:rPr>
              <a:t>DEVELOPMENT</a:t>
            </a:r>
          </a:p>
        </p:txBody>
      </p:sp>
      <p:sp>
        <p:nvSpPr>
          <p:cNvPr id="35" name="Rectangle 34"/>
          <p:cNvSpPr/>
          <p:nvPr/>
        </p:nvSpPr>
        <p:spPr bwMode="auto">
          <a:xfrm>
            <a:off x="5652772" y="1403769"/>
            <a:ext cx="1192528" cy="49945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STORAGE &amp;</a:t>
            </a:r>
          </a:p>
          <a:p>
            <a:pPr>
              <a:lnSpc>
                <a:spcPct val="40000"/>
              </a:lnSpc>
            </a:pPr>
            <a:r>
              <a:rPr kumimoji="0" lang="en-US" sz="1100" b="1" i="0" u="none" strike="noStrike" cap="none" normalizeH="0" baseline="0" dirty="0" smtClean="0">
                <a:ln>
                  <a:noFill/>
                </a:ln>
                <a:solidFill>
                  <a:schemeClr val="bg1"/>
                </a:solidFill>
                <a:effectLst/>
                <a:latin typeface="+mj-lt"/>
              </a:rPr>
              <a:t>PRESERVATION</a:t>
            </a:r>
          </a:p>
        </p:txBody>
      </p:sp>
      <p:sp>
        <p:nvSpPr>
          <p:cNvPr id="36" name="Rectangle 35"/>
          <p:cNvSpPr/>
          <p:nvPr/>
        </p:nvSpPr>
        <p:spPr bwMode="auto">
          <a:xfrm>
            <a:off x="6891022" y="1403769"/>
            <a:ext cx="1205228" cy="49945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91440" rIns="91440" bIns="45720" numCol="1" rtlCol="0" anchor="ctr" anchorCtr="1" compatLnSpc="1">
            <a:prstTxWarp prst="textNoShape">
              <a:avLst/>
            </a:prstTxWarp>
            <a:noAutofit/>
          </a:bodyPr>
          <a:lstStyle/>
          <a:p>
            <a:pPr>
              <a:lnSpc>
                <a:spcPct val="80000"/>
              </a:lnSpc>
            </a:pPr>
            <a:r>
              <a:rPr lang="en-US" sz="1100" b="1" dirty="0" smtClean="0">
                <a:solidFill>
                  <a:schemeClr val="bg1"/>
                </a:solidFill>
                <a:latin typeface="+mj-lt"/>
              </a:rPr>
              <a:t>DISSEMINATION (ACCESS, OUTREACH)</a:t>
            </a:r>
            <a:endParaRPr lang="en-US" sz="1100" b="1" dirty="0">
              <a:solidFill>
                <a:schemeClr val="bg1"/>
              </a:solidFill>
              <a:latin typeface="+mj-lt"/>
            </a:endParaRPr>
          </a:p>
        </p:txBody>
      </p:sp>
    </p:spTree>
    <p:extLst>
      <p:ext uri="{BB962C8B-B14F-4D97-AF65-F5344CB8AC3E}">
        <p14:creationId xmlns:p14="http://schemas.microsoft.com/office/powerpoint/2010/main" val="2508239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5213892" cy="514350"/>
          </a:xfrm>
        </p:spPr>
        <p:txBody>
          <a:bodyPr/>
          <a:lstStyle/>
          <a:p>
            <a:r>
              <a:rPr lang="en-US" sz="2400" dirty="0"/>
              <a:t>Key elements of support</a:t>
            </a:r>
            <a:endParaRPr lang="en-US" sz="2400" b="1" dirty="0"/>
          </a:p>
        </p:txBody>
      </p:sp>
      <p:sp>
        <p:nvSpPr>
          <p:cNvPr id="5" name="Rectangle 4"/>
          <p:cNvSpPr/>
          <p:nvPr/>
        </p:nvSpPr>
        <p:spPr bwMode="auto">
          <a:xfrm>
            <a:off x="1004572" y="1403769"/>
            <a:ext cx="1116327" cy="49945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400" b="1" dirty="0" smtClean="0">
                <a:solidFill>
                  <a:schemeClr val="bg1"/>
                </a:solidFill>
                <a:latin typeface="+mj-lt"/>
              </a:rPr>
              <a:t>STAGES</a:t>
            </a:r>
            <a:endParaRPr kumimoji="0" lang="en-US" sz="1400" b="1" i="0" u="none" strike="noStrike" cap="none" normalizeH="0" baseline="0" dirty="0" smtClean="0">
              <a:ln>
                <a:noFill/>
              </a:ln>
              <a:solidFill>
                <a:schemeClr val="bg1"/>
              </a:solidFill>
              <a:effectLst/>
              <a:latin typeface="+mj-lt"/>
            </a:endParaRPr>
          </a:p>
        </p:txBody>
      </p:sp>
      <p:sp>
        <p:nvSpPr>
          <p:cNvPr id="28" name="Rectangle 27"/>
          <p:cNvSpPr/>
          <p:nvPr/>
        </p:nvSpPr>
        <p:spPr bwMode="auto">
          <a:xfrm>
            <a:off x="2166622" y="1403769"/>
            <a:ext cx="1116327" cy="49945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PROJECT</a:t>
            </a:r>
          </a:p>
          <a:p>
            <a:pPr>
              <a:lnSpc>
                <a:spcPct val="40000"/>
              </a:lnSpc>
            </a:pPr>
            <a:r>
              <a:rPr kumimoji="0" lang="en-US" sz="1400" b="1" i="0" u="none" strike="noStrike" cap="none" normalizeH="0" baseline="0" dirty="0" smtClean="0">
                <a:ln>
                  <a:noFill/>
                </a:ln>
                <a:solidFill>
                  <a:schemeClr val="bg1"/>
                </a:solidFill>
                <a:effectLst/>
                <a:latin typeface="+mj-lt"/>
              </a:rPr>
              <a:t>PLANNING</a:t>
            </a:r>
          </a:p>
        </p:txBody>
      </p:sp>
      <p:sp>
        <p:nvSpPr>
          <p:cNvPr id="33" name="Rectangle 32"/>
          <p:cNvSpPr/>
          <p:nvPr/>
        </p:nvSpPr>
        <p:spPr bwMode="auto">
          <a:xfrm>
            <a:off x="3328672" y="1403769"/>
            <a:ext cx="1116327" cy="49945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CONTENT</a:t>
            </a:r>
          </a:p>
          <a:p>
            <a:pPr>
              <a:lnSpc>
                <a:spcPct val="40000"/>
              </a:lnSpc>
            </a:pPr>
            <a:r>
              <a:rPr kumimoji="0" lang="en-US" sz="1400" b="1" i="0" u="none" strike="noStrike" cap="none" normalizeH="0" baseline="0" dirty="0" smtClean="0">
                <a:ln>
                  <a:noFill/>
                </a:ln>
                <a:solidFill>
                  <a:schemeClr val="bg1"/>
                </a:solidFill>
                <a:effectLst/>
                <a:latin typeface="+mj-lt"/>
              </a:rPr>
              <a:t>CREATION</a:t>
            </a:r>
          </a:p>
        </p:txBody>
      </p:sp>
      <p:sp>
        <p:nvSpPr>
          <p:cNvPr id="34" name="Rectangle 33"/>
          <p:cNvSpPr/>
          <p:nvPr/>
        </p:nvSpPr>
        <p:spPr bwMode="auto">
          <a:xfrm>
            <a:off x="4490722" y="1403769"/>
            <a:ext cx="1116327" cy="49945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TECH</a:t>
            </a:r>
          </a:p>
          <a:p>
            <a:pPr>
              <a:lnSpc>
                <a:spcPct val="40000"/>
              </a:lnSpc>
            </a:pPr>
            <a:r>
              <a:rPr kumimoji="0" lang="en-US" sz="1100" b="1" i="0" u="none" strike="noStrike" cap="none" normalizeH="0" baseline="0" dirty="0" smtClean="0">
                <a:ln>
                  <a:noFill/>
                </a:ln>
                <a:solidFill>
                  <a:schemeClr val="bg1"/>
                </a:solidFill>
                <a:effectLst/>
                <a:latin typeface="+mj-lt"/>
              </a:rPr>
              <a:t>DEVELOPMENT</a:t>
            </a:r>
          </a:p>
        </p:txBody>
      </p:sp>
      <p:sp>
        <p:nvSpPr>
          <p:cNvPr id="35" name="Rectangle 34"/>
          <p:cNvSpPr/>
          <p:nvPr/>
        </p:nvSpPr>
        <p:spPr bwMode="auto">
          <a:xfrm>
            <a:off x="5652772" y="1403769"/>
            <a:ext cx="1192528" cy="49945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STORAGE &amp;</a:t>
            </a:r>
          </a:p>
          <a:p>
            <a:pPr>
              <a:lnSpc>
                <a:spcPct val="40000"/>
              </a:lnSpc>
            </a:pPr>
            <a:r>
              <a:rPr kumimoji="0" lang="en-US" sz="1100" b="1" i="0" u="none" strike="noStrike" cap="none" normalizeH="0" baseline="0" dirty="0" smtClean="0">
                <a:ln>
                  <a:noFill/>
                </a:ln>
                <a:solidFill>
                  <a:schemeClr val="bg1"/>
                </a:solidFill>
                <a:effectLst/>
                <a:latin typeface="+mj-lt"/>
              </a:rPr>
              <a:t>PRESERVATION</a:t>
            </a:r>
          </a:p>
        </p:txBody>
      </p:sp>
      <p:sp>
        <p:nvSpPr>
          <p:cNvPr id="36" name="Rectangle 35"/>
          <p:cNvSpPr/>
          <p:nvPr/>
        </p:nvSpPr>
        <p:spPr bwMode="auto">
          <a:xfrm>
            <a:off x="6891022" y="1403769"/>
            <a:ext cx="1205228" cy="49945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91440" rIns="91440" bIns="45720" numCol="1" rtlCol="0" anchor="ctr" anchorCtr="1" compatLnSpc="1">
            <a:prstTxWarp prst="textNoShape">
              <a:avLst/>
            </a:prstTxWarp>
            <a:noAutofit/>
          </a:bodyPr>
          <a:lstStyle/>
          <a:p>
            <a:pPr>
              <a:lnSpc>
                <a:spcPct val="80000"/>
              </a:lnSpc>
            </a:pPr>
            <a:r>
              <a:rPr lang="en-US" sz="1100" b="1" dirty="0" smtClean="0">
                <a:solidFill>
                  <a:schemeClr val="bg1"/>
                </a:solidFill>
                <a:latin typeface="+mj-lt"/>
              </a:rPr>
              <a:t>DISSEMINATION (ACCESS, OUTREACH)</a:t>
            </a:r>
            <a:endParaRPr lang="en-US" sz="1100" b="1" dirty="0">
              <a:solidFill>
                <a:schemeClr val="bg1"/>
              </a:solidFill>
              <a:latin typeface="+mj-lt"/>
            </a:endParaRPr>
          </a:p>
        </p:txBody>
      </p:sp>
      <p:sp>
        <p:nvSpPr>
          <p:cNvPr id="12" name="Rectangle 11"/>
          <p:cNvSpPr/>
          <p:nvPr/>
        </p:nvSpPr>
        <p:spPr bwMode="auto">
          <a:xfrm>
            <a:off x="1004572" y="2111794"/>
            <a:ext cx="1116327" cy="114575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400" b="1" dirty="0" smtClean="0">
                <a:solidFill>
                  <a:schemeClr val="bg1"/>
                </a:solidFill>
                <a:latin typeface="+mj-lt"/>
              </a:rPr>
              <a:t>MOTIVATION FOR SUPPORT</a:t>
            </a:r>
            <a:endParaRPr lang="en-US" sz="1400" b="1" dirty="0">
              <a:solidFill>
                <a:schemeClr val="bg1"/>
              </a:solidFill>
              <a:latin typeface="+mj-lt"/>
            </a:endParaRPr>
          </a:p>
        </p:txBody>
      </p:sp>
      <p:sp>
        <p:nvSpPr>
          <p:cNvPr id="14" name="Rectangle 13"/>
          <p:cNvSpPr/>
          <p:nvPr/>
        </p:nvSpPr>
        <p:spPr bwMode="auto">
          <a:xfrm>
            <a:off x="2166622" y="2108619"/>
            <a:ext cx="2278378"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ACADEMIC RESEARCH</a:t>
            </a:r>
            <a:endParaRPr kumimoji="0" lang="en-US" sz="1200" i="0" u="none" strike="noStrike" cap="none" normalizeH="0" baseline="0" dirty="0" smtClean="0">
              <a:ln>
                <a:noFill/>
              </a:ln>
              <a:solidFill>
                <a:schemeClr val="bg1"/>
              </a:solidFill>
              <a:effectLst/>
              <a:latin typeface="+mj-lt"/>
            </a:endParaRPr>
          </a:p>
        </p:txBody>
      </p:sp>
      <p:sp>
        <p:nvSpPr>
          <p:cNvPr id="16" name="Rectangle 15"/>
          <p:cNvSpPr/>
          <p:nvPr/>
        </p:nvSpPr>
        <p:spPr bwMode="auto">
          <a:xfrm>
            <a:off x="2166622" y="2407069"/>
            <a:ext cx="2278378"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TEACHING</a:t>
            </a:r>
            <a:endParaRPr kumimoji="0" lang="en-US" sz="1200" i="0" u="none" strike="noStrike" cap="none" normalizeH="0" baseline="0" dirty="0" smtClean="0">
              <a:ln>
                <a:noFill/>
              </a:ln>
              <a:solidFill>
                <a:schemeClr val="bg1"/>
              </a:solidFill>
              <a:effectLst/>
              <a:latin typeface="+mj-lt"/>
            </a:endParaRPr>
          </a:p>
        </p:txBody>
      </p:sp>
      <p:sp>
        <p:nvSpPr>
          <p:cNvPr id="17" name="Rectangle 16"/>
          <p:cNvSpPr/>
          <p:nvPr/>
        </p:nvSpPr>
        <p:spPr bwMode="auto">
          <a:xfrm>
            <a:off x="3327400" y="2705519"/>
            <a:ext cx="3517900"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COLLECTIONS BUILDING, CURATION OF OUTPUTS</a:t>
            </a:r>
            <a:endParaRPr kumimoji="0" lang="en-US" sz="1200" i="0" u="none" strike="noStrike" cap="none" normalizeH="0" baseline="0" dirty="0" smtClean="0">
              <a:ln>
                <a:noFill/>
              </a:ln>
              <a:solidFill>
                <a:schemeClr val="bg1"/>
              </a:solidFill>
              <a:effectLst/>
              <a:latin typeface="+mj-lt"/>
            </a:endParaRPr>
          </a:p>
        </p:txBody>
      </p:sp>
      <p:sp>
        <p:nvSpPr>
          <p:cNvPr id="18" name="Rectangle 17"/>
          <p:cNvSpPr/>
          <p:nvPr/>
        </p:nvSpPr>
        <p:spPr bwMode="auto">
          <a:xfrm>
            <a:off x="4489450" y="3003969"/>
            <a:ext cx="3606800"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MAKING “PUBLIC”–IMPACT, DISSEMINATION</a:t>
            </a:r>
            <a:endParaRPr kumimoji="0" lang="en-US" sz="1200" i="0" u="none" strike="noStrike" cap="none" normalizeH="0" baseline="0" dirty="0" smtClean="0">
              <a:ln>
                <a:noFill/>
              </a:ln>
              <a:solidFill>
                <a:schemeClr val="bg1"/>
              </a:solidFill>
              <a:effectLst/>
              <a:latin typeface="+mj-lt"/>
            </a:endParaRPr>
          </a:p>
        </p:txBody>
      </p:sp>
    </p:spTree>
    <p:extLst>
      <p:ext uri="{BB962C8B-B14F-4D97-AF65-F5344CB8AC3E}">
        <p14:creationId xmlns:p14="http://schemas.microsoft.com/office/powerpoint/2010/main" val="1377178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5213892" cy="514350"/>
          </a:xfrm>
        </p:spPr>
        <p:txBody>
          <a:bodyPr/>
          <a:lstStyle/>
          <a:p>
            <a:r>
              <a:rPr lang="en-US" sz="2400" dirty="0"/>
              <a:t>Key elements of support</a:t>
            </a:r>
            <a:endParaRPr lang="en-US" sz="2400" b="1" dirty="0"/>
          </a:p>
        </p:txBody>
      </p:sp>
      <p:sp>
        <p:nvSpPr>
          <p:cNvPr id="5" name="Rectangle 4"/>
          <p:cNvSpPr/>
          <p:nvPr/>
        </p:nvSpPr>
        <p:spPr bwMode="auto">
          <a:xfrm>
            <a:off x="1004572" y="1403769"/>
            <a:ext cx="1116327" cy="49945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400" b="1" dirty="0" smtClean="0">
                <a:solidFill>
                  <a:schemeClr val="bg1"/>
                </a:solidFill>
                <a:latin typeface="+mj-lt"/>
              </a:rPr>
              <a:t>STAGES</a:t>
            </a:r>
            <a:endParaRPr kumimoji="0" lang="en-US" sz="1400" b="1" i="0" u="none" strike="noStrike" cap="none" normalizeH="0" baseline="0" dirty="0" smtClean="0">
              <a:ln>
                <a:noFill/>
              </a:ln>
              <a:solidFill>
                <a:schemeClr val="bg1"/>
              </a:solidFill>
              <a:effectLst/>
              <a:latin typeface="+mj-lt"/>
            </a:endParaRPr>
          </a:p>
        </p:txBody>
      </p:sp>
      <p:sp>
        <p:nvSpPr>
          <p:cNvPr id="28" name="Rectangle 27"/>
          <p:cNvSpPr/>
          <p:nvPr/>
        </p:nvSpPr>
        <p:spPr bwMode="auto">
          <a:xfrm>
            <a:off x="2166622" y="1403769"/>
            <a:ext cx="1116327" cy="49945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PROJECT</a:t>
            </a:r>
          </a:p>
          <a:p>
            <a:pPr>
              <a:lnSpc>
                <a:spcPct val="40000"/>
              </a:lnSpc>
            </a:pPr>
            <a:r>
              <a:rPr kumimoji="0" lang="en-US" sz="1400" b="1" i="0" u="none" strike="noStrike" cap="none" normalizeH="0" baseline="0" dirty="0" smtClean="0">
                <a:ln>
                  <a:noFill/>
                </a:ln>
                <a:solidFill>
                  <a:schemeClr val="bg1"/>
                </a:solidFill>
                <a:effectLst/>
                <a:latin typeface="+mj-lt"/>
              </a:rPr>
              <a:t>PLANNING</a:t>
            </a:r>
          </a:p>
        </p:txBody>
      </p:sp>
      <p:sp>
        <p:nvSpPr>
          <p:cNvPr id="33" name="Rectangle 32"/>
          <p:cNvSpPr/>
          <p:nvPr/>
        </p:nvSpPr>
        <p:spPr bwMode="auto">
          <a:xfrm>
            <a:off x="3328672" y="1403769"/>
            <a:ext cx="1116327" cy="49945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CONTENT</a:t>
            </a:r>
          </a:p>
          <a:p>
            <a:pPr>
              <a:lnSpc>
                <a:spcPct val="40000"/>
              </a:lnSpc>
            </a:pPr>
            <a:r>
              <a:rPr kumimoji="0" lang="en-US" sz="1400" b="1" i="0" u="none" strike="noStrike" cap="none" normalizeH="0" baseline="0" dirty="0" smtClean="0">
                <a:ln>
                  <a:noFill/>
                </a:ln>
                <a:solidFill>
                  <a:schemeClr val="bg1"/>
                </a:solidFill>
                <a:effectLst/>
                <a:latin typeface="+mj-lt"/>
              </a:rPr>
              <a:t>CREATION</a:t>
            </a:r>
          </a:p>
        </p:txBody>
      </p:sp>
      <p:sp>
        <p:nvSpPr>
          <p:cNvPr id="34" name="Rectangle 33"/>
          <p:cNvSpPr/>
          <p:nvPr/>
        </p:nvSpPr>
        <p:spPr bwMode="auto">
          <a:xfrm>
            <a:off x="4490722" y="1403769"/>
            <a:ext cx="1116327" cy="49945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TECH</a:t>
            </a:r>
          </a:p>
          <a:p>
            <a:pPr>
              <a:lnSpc>
                <a:spcPct val="40000"/>
              </a:lnSpc>
            </a:pPr>
            <a:r>
              <a:rPr kumimoji="0" lang="en-US" sz="1100" b="1" i="0" u="none" strike="noStrike" cap="none" normalizeH="0" baseline="0" dirty="0" smtClean="0">
                <a:ln>
                  <a:noFill/>
                </a:ln>
                <a:solidFill>
                  <a:schemeClr val="bg1"/>
                </a:solidFill>
                <a:effectLst/>
                <a:latin typeface="+mj-lt"/>
              </a:rPr>
              <a:t>DEVELOPMENT</a:t>
            </a:r>
          </a:p>
        </p:txBody>
      </p:sp>
      <p:sp>
        <p:nvSpPr>
          <p:cNvPr id="35" name="Rectangle 34"/>
          <p:cNvSpPr/>
          <p:nvPr/>
        </p:nvSpPr>
        <p:spPr bwMode="auto">
          <a:xfrm>
            <a:off x="5652772" y="1403769"/>
            <a:ext cx="1192528" cy="49945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400" b="1" dirty="0" smtClean="0">
                <a:solidFill>
                  <a:schemeClr val="bg1"/>
                </a:solidFill>
                <a:latin typeface="+mj-lt"/>
              </a:rPr>
              <a:t>STORAGE &amp;</a:t>
            </a:r>
          </a:p>
          <a:p>
            <a:pPr>
              <a:lnSpc>
                <a:spcPct val="40000"/>
              </a:lnSpc>
            </a:pPr>
            <a:r>
              <a:rPr kumimoji="0" lang="en-US" sz="1100" b="1" i="0" u="none" strike="noStrike" cap="none" normalizeH="0" baseline="0" dirty="0" smtClean="0">
                <a:ln>
                  <a:noFill/>
                </a:ln>
                <a:solidFill>
                  <a:schemeClr val="bg1"/>
                </a:solidFill>
                <a:effectLst/>
                <a:latin typeface="+mj-lt"/>
              </a:rPr>
              <a:t>PRESERVATION</a:t>
            </a:r>
          </a:p>
        </p:txBody>
      </p:sp>
      <p:sp>
        <p:nvSpPr>
          <p:cNvPr id="36" name="Rectangle 35"/>
          <p:cNvSpPr/>
          <p:nvPr/>
        </p:nvSpPr>
        <p:spPr bwMode="auto">
          <a:xfrm>
            <a:off x="6891022" y="1403769"/>
            <a:ext cx="1205228" cy="49945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91440" rIns="91440" bIns="45720" numCol="1" rtlCol="0" anchor="ctr" anchorCtr="1" compatLnSpc="1">
            <a:prstTxWarp prst="textNoShape">
              <a:avLst/>
            </a:prstTxWarp>
            <a:noAutofit/>
          </a:bodyPr>
          <a:lstStyle/>
          <a:p>
            <a:pPr>
              <a:lnSpc>
                <a:spcPct val="80000"/>
              </a:lnSpc>
            </a:pPr>
            <a:r>
              <a:rPr lang="en-US" sz="1100" b="1" dirty="0" smtClean="0">
                <a:solidFill>
                  <a:schemeClr val="bg1"/>
                </a:solidFill>
                <a:latin typeface="+mj-lt"/>
              </a:rPr>
              <a:t>DISSEMINATION (ACCESS, OUTREACH)</a:t>
            </a:r>
            <a:endParaRPr lang="en-US" sz="1100" b="1" dirty="0">
              <a:solidFill>
                <a:schemeClr val="bg1"/>
              </a:solidFill>
              <a:latin typeface="+mj-lt"/>
            </a:endParaRPr>
          </a:p>
        </p:txBody>
      </p:sp>
      <p:sp>
        <p:nvSpPr>
          <p:cNvPr id="10" name="Rectangle 9"/>
          <p:cNvSpPr/>
          <p:nvPr/>
        </p:nvSpPr>
        <p:spPr bwMode="auto">
          <a:xfrm>
            <a:off x="2166622" y="3468075"/>
            <a:ext cx="4678678"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gn="l">
              <a:lnSpc>
                <a:spcPct val="40000"/>
              </a:lnSpc>
            </a:pPr>
            <a:r>
              <a:rPr lang="en-US" sz="1200" dirty="0" smtClean="0">
                <a:solidFill>
                  <a:schemeClr val="bg1"/>
                </a:solidFill>
                <a:latin typeface="+mj-lt"/>
              </a:rPr>
              <a:t>LIBRARY </a:t>
            </a:r>
            <a:endParaRPr kumimoji="0" lang="en-US" sz="1200" i="0" u="none" strike="noStrike" cap="none" normalizeH="0" baseline="0" dirty="0" smtClean="0">
              <a:ln>
                <a:noFill/>
              </a:ln>
              <a:solidFill>
                <a:schemeClr val="bg1"/>
              </a:solidFill>
              <a:effectLst/>
              <a:latin typeface="+mj-lt"/>
            </a:endParaRPr>
          </a:p>
        </p:txBody>
      </p:sp>
      <p:sp>
        <p:nvSpPr>
          <p:cNvPr id="11" name="Rectangle 10"/>
          <p:cNvSpPr/>
          <p:nvPr/>
        </p:nvSpPr>
        <p:spPr bwMode="auto">
          <a:xfrm>
            <a:off x="2166622" y="3766525"/>
            <a:ext cx="3440428"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DEPARTMENTS</a:t>
            </a:r>
            <a:endParaRPr kumimoji="0" lang="en-US" sz="1200" i="0" u="none" strike="noStrike" cap="none" normalizeH="0" baseline="0" dirty="0" smtClean="0">
              <a:ln>
                <a:noFill/>
              </a:ln>
              <a:solidFill>
                <a:schemeClr val="bg1"/>
              </a:solidFill>
              <a:effectLst/>
              <a:latin typeface="+mj-lt"/>
            </a:endParaRPr>
          </a:p>
        </p:txBody>
      </p:sp>
      <p:sp>
        <p:nvSpPr>
          <p:cNvPr id="15" name="Rectangle 14"/>
          <p:cNvSpPr/>
          <p:nvPr/>
        </p:nvSpPr>
        <p:spPr bwMode="auto">
          <a:xfrm>
            <a:off x="6889750" y="4293019"/>
            <a:ext cx="1206500"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a:t>
            </a:r>
            <a:endParaRPr kumimoji="0" lang="en-US" sz="1200" i="0" u="none" strike="noStrike" cap="none" normalizeH="0" baseline="0" dirty="0" smtClean="0">
              <a:ln>
                <a:noFill/>
              </a:ln>
              <a:solidFill>
                <a:schemeClr val="bg1"/>
              </a:solidFill>
              <a:effectLst/>
              <a:latin typeface="+mj-lt"/>
            </a:endParaRPr>
          </a:p>
        </p:txBody>
      </p:sp>
      <p:sp>
        <p:nvSpPr>
          <p:cNvPr id="12" name="Rectangle 11"/>
          <p:cNvSpPr/>
          <p:nvPr/>
        </p:nvSpPr>
        <p:spPr bwMode="auto">
          <a:xfrm>
            <a:off x="1004572" y="2111794"/>
            <a:ext cx="1116327" cy="114575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400" b="1" dirty="0" smtClean="0">
                <a:solidFill>
                  <a:schemeClr val="bg1"/>
                </a:solidFill>
                <a:latin typeface="+mj-lt"/>
              </a:rPr>
              <a:t>MOTIVATION FOR SUPPORT</a:t>
            </a:r>
            <a:endParaRPr lang="en-US" sz="1400" b="1" dirty="0">
              <a:solidFill>
                <a:schemeClr val="bg1"/>
              </a:solidFill>
              <a:latin typeface="+mj-lt"/>
            </a:endParaRPr>
          </a:p>
        </p:txBody>
      </p:sp>
      <p:sp>
        <p:nvSpPr>
          <p:cNvPr id="13" name="Rectangle 12"/>
          <p:cNvSpPr/>
          <p:nvPr/>
        </p:nvSpPr>
        <p:spPr bwMode="auto">
          <a:xfrm>
            <a:off x="1004572" y="3464344"/>
            <a:ext cx="1116327" cy="114575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050" b="1" dirty="0" smtClean="0">
                <a:solidFill>
                  <a:schemeClr val="bg1"/>
                </a:solidFill>
                <a:latin typeface="+mj-lt"/>
              </a:rPr>
              <a:t>RESPONSIBILITY</a:t>
            </a:r>
            <a:endParaRPr lang="en-US" sz="1050" b="1" dirty="0">
              <a:solidFill>
                <a:schemeClr val="bg1"/>
              </a:solidFill>
              <a:latin typeface="+mj-lt"/>
            </a:endParaRPr>
          </a:p>
        </p:txBody>
      </p:sp>
      <p:sp>
        <p:nvSpPr>
          <p:cNvPr id="14" name="Rectangle 13"/>
          <p:cNvSpPr/>
          <p:nvPr/>
        </p:nvSpPr>
        <p:spPr bwMode="auto">
          <a:xfrm>
            <a:off x="2166622" y="2108619"/>
            <a:ext cx="2278378"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ACADEMIC RESEARCH</a:t>
            </a:r>
            <a:endParaRPr kumimoji="0" lang="en-US" sz="1200" i="0" u="none" strike="noStrike" cap="none" normalizeH="0" baseline="0" dirty="0" smtClean="0">
              <a:ln>
                <a:noFill/>
              </a:ln>
              <a:solidFill>
                <a:schemeClr val="bg1"/>
              </a:solidFill>
              <a:effectLst/>
              <a:latin typeface="+mj-lt"/>
            </a:endParaRPr>
          </a:p>
        </p:txBody>
      </p:sp>
      <p:sp>
        <p:nvSpPr>
          <p:cNvPr id="16" name="Rectangle 15"/>
          <p:cNvSpPr/>
          <p:nvPr/>
        </p:nvSpPr>
        <p:spPr bwMode="auto">
          <a:xfrm>
            <a:off x="2166622" y="2407069"/>
            <a:ext cx="2278378"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TEACHING</a:t>
            </a:r>
            <a:endParaRPr kumimoji="0" lang="en-US" sz="1200" i="0" u="none" strike="noStrike" cap="none" normalizeH="0" baseline="0" dirty="0" smtClean="0">
              <a:ln>
                <a:noFill/>
              </a:ln>
              <a:solidFill>
                <a:schemeClr val="bg1"/>
              </a:solidFill>
              <a:effectLst/>
              <a:latin typeface="+mj-lt"/>
            </a:endParaRPr>
          </a:p>
        </p:txBody>
      </p:sp>
      <p:sp>
        <p:nvSpPr>
          <p:cNvPr id="17" name="Rectangle 16"/>
          <p:cNvSpPr/>
          <p:nvPr/>
        </p:nvSpPr>
        <p:spPr bwMode="auto">
          <a:xfrm>
            <a:off x="3327400" y="2705519"/>
            <a:ext cx="3517900"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COLLECTIONS BUILDING, CURATION OF OUTPUTS</a:t>
            </a:r>
            <a:endParaRPr kumimoji="0" lang="en-US" sz="1200" i="0" u="none" strike="noStrike" cap="none" normalizeH="0" baseline="0" dirty="0" smtClean="0">
              <a:ln>
                <a:noFill/>
              </a:ln>
              <a:solidFill>
                <a:schemeClr val="bg1"/>
              </a:solidFill>
              <a:effectLst/>
              <a:latin typeface="+mj-lt"/>
            </a:endParaRPr>
          </a:p>
        </p:txBody>
      </p:sp>
      <p:sp>
        <p:nvSpPr>
          <p:cNvPr id="18" name="Rectangle 17"/>
          <p:cNvSpPr/>
          <p:nvPr/>
        </p:nvSpPr>
        <p:spPr bwMode="auto">
          <a:xfrm>
            <a:off x="4489450" y="3003969"/>
            <a:ext cx="3606800" cy="253581"/>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137160" rIns="91440" bIns="45720" numCol="1" rtlCol="0" anchor="ctr" anchorCtr="1" compatLnSpc="1">
            <a:prstTxWarp prst="textNoShape">
              <a:avLst/>
            </a:prstTxWarp>
            <a:noAutofit/>
          </a:bodyPr>
          <a:lstStyle/>
          <a:p>
            <a:pPr>
              <a:lnSpc>
                <a:spcPct val="40000"/>
              </a:lnSpc>
            </a:pPr>
            <a:r>
              <a:rPr lang="en-US" sz="1200" dirty="0" smtClean="0">
                <a:solidFill>
                  <a:schemeClr val="bg1"/>
                </a:solidFill>
                <a:latin typeface="+mj-lt"/>
              </a:rPr>
              <a:t>MAKING “PUBLIC”–IMPACT, DISSEMINATION</a:t>
            </a:r>
            <a:endParaRPr kumimoji="0" lang="en-US" sz="1200" i="0" u="none" strike="noStrike" cap="none" normalizeH="0" baseline="0" dirty="0" smtClean="0">
              <a:ln>
                <a:noFill/>
              </a:ln>
              <a:solidFill>
                <a:schemeClr val="bg1"/>
              </a:solidFill>
              <a:effectLst/>
              <a:latin typeface="+mj-lt"/>
            </a:endParaRPr>
          </a:p>
        </p:txBody>
      </p:sp>
    </p:spTree>
    <p:extLst>
      <p:ext uri="{BB962C8B-B14F-4D97-AF65-F5344CB8AC3E}">
        <p14:creationId xmlns:p14="http://schemas.microsoft.com/office/powerpoint/2010/main" val="663732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Defining success of a </a:t>
            </a:r>
            <a:r>
              <a:rPr lang="en-US" b="1" dirty="0" smtClean="0"/>
              <a:t>support system</a:t>
            </a:r>
            <a:endParaRPr lang="en-US" b="1" dirty="0"/>
          </a:p>
        </p:txBody>
      </p:sp>
      <p:sp>
        <p:nvSpPr>
          <p:cNvPr id="24" name="Text Placeholder 23"/>
          <p:cNvSpPr>
            <a:spLocks noGrp="1"/>
          </p:cNvSpPr>
          <p:nvPr>
            <p:ph type="body" sz="quarter" idx="15"/>
          </p:nvPr>
        </p:nvSpPr>
        <p:spPr/>
        <p:txBody>
          <a:bodyPr/>
          <a:lstStyle/>
          <a:p>
            <a:pPr>
              <a:buFont typeface="Arial" pitchFamily="34" charset="0"/>
              <a:buChar char="•"/>
            </a:pPr>
            <a:endParaRPr lang="en-US" sz="800" dirty="0" smtClean="0"/>
          </a:p>
          <a:p>
            <a:pPr lvl="2"/>
            <a:endParaRPr lang="en-US" dirty="0" smtClean="0"/>
          </a:p>
          <a:p>
            <a:pPr lvl="2"/>
            <a:r>
              <a:rPr lang="en-US" dirty="0" smtClean="0"/>
              <a:t>By demand (evidence of more projects)?</a:t>
            </a:r>
          </a:p>
          <a:p>
            <a:pPr lvl="2"/>
            <a:endParaRPr lang="en-US" dirty="0" smtClean="0"/>
          </a:p>
          <a:p>
            <a:pPr lvl="2"/>
            <a:r>
              <a:rPr lang="en-US" dirty="0" smtClean="0"/>
              <a:t>By financial measures (external, internal grants)?</a:t>
            </a:r>
          </a:p>
          <a:p>
            <a:pPr lvl="2"/>
            <a:endParaRPr lang="en-US" dirty="0" smtClean="0"/>
          </a:p>
          <a:p>
            <a:pPr lvl="2"/>
            <a:r>
              <a:rPr lang="en-US" dirty="0" smtClean="0"/>
              <a:t>By impact of the resources (audience, citations, etc. . .)?</a:t>
            </a:r>
          </a:p>
          <a:p>
            <a:pPr lvl="2"/>
            <a:endParaRPr lang="en-US" dirty="0" smtClean="0"/>
          </a:p>
          <a:p>
            <a:pPr lvl="2"/>
            <a:r>
              <a:rPr lang="en-US" dirty="0" smtClean="0"/>
              <a:t>By awareness?</a:t>
            </a:r>
          </a:p>
          <a:p>
            <a:endParaRPr lang="en-US" dirty="0" smtClean="0"/>
          </a:p>
          <a:p>
            <a:endParaRPr lang="en-US" dirty="0"/>
          </a:p>
        </p:txBody>
      </p:sp>
    </p:spTree>
    <p:extLst>
      <p:ext uri="{BB962C8B-B14F-4D97-AF65-F5344CB8AC3E}">
        <p14:creationId xmlns:p14="http://schemas.microsoft.com/office/powerpoint/2010/main" val="495055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Other resources</a:t>
            </a:r>
            <a:endParaRPr lang="en-US" dirty="0"/>
          </a:p>
        </p:txBody>
      </p:sp>
      <p:sp>
        <p:nvSpPr>
          <p:cNvPr id="7" name="Text Placeholder 2"/>
          <p:cNvSpPr>
            <a:spLocks noGrp="1"/>
          </p:cNvSpPr>
          <p:nvPr/>
        </p:nvSpPr>
        <p:spPr bwMode="auto">
          <a:xfrm>
            <a:off x="786384" y="1066800"/>
            <a:ext cx="7581900"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smtClean="0"/>
          </a:p>
          <a:p>
            <a:pPr>
              <a:spcBef>
                <a:spcPts val="0"/>
              </a:spcBef>
            </a:pPr>
            <a:endParaRPr lang="en-US" sz="1800" dirty="0" smtClean="0"/>
          </a:p>
          <a:p>
            <a:pPr>
              <a:spcBef>
                <a:spcPts val="0"/>
              </a:spcBef>
            </a:pPr>
            <a:endParaRPr lang="en-US" sz="1800" dirty="0" smtClean="0"/>
          </a:p>
          <a:p>
            <a:pPr>
              <a:spcBef>
                <a:spcPts val="0"/>
              </a:spcBef>
            </a:pPr>
            <a:r>
              <a:rPr lang="en-US" sz="1800" dirty="0" smtClean="0"/>
              <a:t>Sustaining the digital humanities: </a:t>
            </a:r>
          </a:p>
          <a:p>
            <a:pPr>
              <a:spcBef>
                <a:spcPts val="0"/>
              </a:spcBef>
            </a:pPr>
            <a:r>
              <a:rPr lang="en-US" sz="1800" dirty="0" smtClean="0"/>
              <a:t>host institution support beyond the start-up phase</a:t>
            </a:r>
          </a:p>
          <a:p>
            <a:pPr>
              <a:spcBef>
                <a:spcPts val="0"/>
              </a:spcBef>
            </a:pPr>
            <a:endParaRPr lang="en-US" sz="1800" dirty="0" smtClean="0"/>
          </a:p>
        </p:txBody>
      </p:sp>
      <p:sp>
        <p:nvSpPr>
          <p:cNvPr id="8" name="Text Placeholder 3"/>
          <p:cNvSpPr>
            <a:spLocks noGrp="1"/>
          </p:cNvSpPr>
          <p:nvPr/>
        </p:nvSpPr>
        <p:spPr bwMode="auto">
          <a:xfrm>
            <a:off x="786384" y="1743075"/>
            <a:ext cx="7581900" cy="23812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smtClean="0"/>
          </a:p>
          <a:p>
            <a:endParaRPr lang="en-US" dirty="0" smtClean="0"/>
          </a:p>
        </p:txBody>
      </p:sp>
      <p:sp>
        <p:nvSpPr>
          <p:cNvPr id="9" name="Text Placeholder 3"/>
          <p:cNvSpPr>
            <a:spLocks noGrp="1"/>
          </p:cNvSpPr>
          <p:nvPr/>
        </p:nvSpPr>
        <p:spPr bwMode="auto">
          <a:xfrm>
            <a:off x="731520" y="1985963"/>
            <a:ext cx="7575551" cy="890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sz="1400" dirty="0" smtClean="0"/>
          </a:p>
          <a:p>
            <a:pPr marL="256032" lvl="1">
              <a:spcAft>
                <a:spcPts val="0"/>
              </a:spcAft>
            </a:pPr>
            <a:endParaRPr lang="en-US" sz="1200" dirty="0" smtClean="0"/>
          </a:p>
          <a:p>
            <a:pPr marL="256032" lvl="1">
              <a:spcAft>
                <a:spcPts val="0"/>
              </a:spcAft>
            </a:pPr>
            <a:endParaRPr lang="en-US" sz="800" dirty="0" smtClean="0"/>
          </a:p>
          <a:p>
            <a:pPr marL="256032" lvl="1">
              <a:spcAft>
                <a:spcPts val="0"/>
              </a:spcAft>
            </a:pPr>
            <a:r>
              <a:rPr lang="en-US" sz="1200" dirty="0" smtClean="0"/>
              <a:t>The full report is available at </a:t>
            </a:r>
            <a:r>
              <a:rPr lang="en-US" sz="1200" dirty="0" smtClean="0">
                <a:solidFill>
                  <a:schemeClr val="accent2"/>
                </a:solidFill>
                <a:hlinkClick r:id="rId2"/>
              </a:rPr>
              <a:t>http://sr.ithaka.org/research-publications/sustaining-digital-humanities</a:t>
            </a:r>
            <a:endParaRPr lang="en-US" sz="1200" dirty="0" smtClean="0">
              <a:solidFill>
                <a:schemeClr val="accent2"/>
              </a:solidFill>
            </a:endParaRPr>
          </a:p>
          <a:p>
            <a:pPr marL="256032" lvl="1">
              <a:spcAft>
                <a:spcPts val="0"/>
              </a:spcAft>
            </a:pPr>
            <a:endParaRPr lang="en-US" sz="1400" dirty="0" smtClean="0"/>
          </a:p>
          <a:p>
            <a:r>
              <a:rPr lang="en-US" sz="1800" b="1" i="0" dirty="0" smtClean="0">
                <a:solidFill>
                  <a:schemeClr val="accent1"/>
                </a:solidFill>
                <a:latin typeface="+mj-lt"/>
              </a:rPr>
              <a:t>SUSTAINABILITY IMPLEMENTATION TOOLKIT</a:t>
            </a:r>
          </a:p>
          <a:p>
            <a:r>
              <a:rPr lang="en-US" sz="1200" dirty="0" smtClean="0">
                <a:solidFill>
                  <a:schemeClr val="tx1"/>
                </a:solidFill>
              </a:rPr>
              <a:t>The full components of the toolkit are available at </a:t>
            </a:r>
          </a:p>
          <a:p>
            <a:r>
              <a:rPr lang="en-US" sz="1200" dirty="0" smtClean="0">
                <a:solidFill>
                  <a:schemeClr val="tx1"/>
                </a:solidFill>
                <a:hlinkClick r:id="rId3"/>
              </a:rPr>
              <a:t>http://sr.ithaka.org/research-publications/sustainability-implementation-toolkit</a:t>
            </a:r>
            <a:endParaRPr lang="en-US" sz="1200" dirty="0" smtClean="0">
              <a:solidFill>
                <a:schemeClr val="tx1"/>
              </a:solidFill>
            </a:endParaRPr>
          </a:p>
          <a:p>
            <a:endParaRPr lang="en-US" sz="1400" dirty="0" smtClean="0"/>
          </a:p>
          <a:p>
            <a:endParaRPr lang="en-US" sz="1200" dirty="0" smtClean="0">
              <a:solidFill>
                <a:schemeClr val="tx1"/>
              </a:solidFill>
            </a:endParaRPr>
          </a:p>
          <a:p>
            <a:r>
              <a:rPr lang="en-US" sz="1200" dirty="0" smtClean="0">
                <a:solidFill>
                  <a:schemeClr val="tx2"/>
                </a:solidFill>
              </a:rPr>
              <a:t>The Ithaka S+R Sustainability Toolkit has been made possible in part by a major grant from the National Endowment for the Humanities: Exploring the human endeavor. </a:t>
            </a:r>
          </a:p>
          <a:p>
            <a:endParaRPr lang="en-US" sz="1200" dirty="0" smtClean="0"/>
          </a:p>
          <a:p>
            <a:endParaRPr lang="en-US" sz="1200" dirty="0" smtClean="0"/>
          </a:p>
          <a:p>
            <a:endParaRPr lang="en-US" sz="1200" dirty="0" smtClean="0"/>
          </a:p>
          <a:p>
            <a:endParaRPr lang="en-US" sz="1400" dirty="0"/>
          </a:p>
        </p:txBody>
      </p:sp>
      <p:sp>
        <p:nvSpPr>
          <p:cNvPr id="11" name="Text Placeholder 3"/>
          <p:cNvSpPr>
            <a:spLocks noGrp="1"/>
          </p:cNvSpPr>
          <p:nvPr/>
        </p:nvSpPr>
        <p:spPr bwMode="auto">
          <a:xfrm>
            <a:off x="731520" y="302602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500"/>
              </a:spcBef>
              <a:spcAft>
                <a:spcPts val="0"/>
              </a:spcAft>
            </a:pPr>
            <a:endParaRPr lang="en-US" sz="1500" i="0" dirty="0" smtClean="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pic>
        <p:nvPicPr>
          <p:cNvPr id="10" name="Picture 9" descr="neh_logo_horizontal_rgb.jpg">
            <a:hlinkClick r:id="rId4"/>
          </p:cNvPr>
          <p:cNvPicPr>
            <a:picLocks noChangeAspect="1"/>
          </p:cNvPicPr>
          <p:nvPr/>
        </p:nvPicPr>
        <p:blipFill>
          <a:blip r:embed="rId5" cstate="print"/>
          <a:stretch>
            <a:fillRect/>
          </a:stretch>
        </p:blipFill>
        <p:spPr>
          <a:xfrm>
            <a:off x="5652656" y="4228522"/>
            <a:ext cx="3200400" cy="787400"/>
          </a:xfrm>
          <a:prstGeom prst="rect">
            <a:avLst/>
          </a:prstGeom>
        </p:spPr>
      </p:pic>
    </p:spTree>
    <p:extLst>
      <p:ext uri="{BB962C8B-B14F-4D97-AF65-F5344CB8AC3E}">
        <p14:creationId xmlns:p14="http://schemas.microsoft.com/office/powerpoint/2010/main" val="2160097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293533" y="2038350"/>
            <a:ext cx="2486025" cy="2665221"/>
            <a:chOff x="3293533" y="2686049"/>
            <a:chExt cx="2486025" cy="2017522"/>
          </a:xfrm>
        </p:grpSpPr>
        <p:cxnSp>
          <p:nvCxnSpPr>
            <p:cNvPr id="5" name="Straight Connector 4"/>
            <p:cNvCxnSpPr/>
            <p:nvPr/>
          </p:nvCxnSpPr>
          <p:spPr bwMode="auto">
            <a:xfrm flipV="1">
              <a:off x="3293533" y="2686049"/>
              <a:ext cx="0" cy="2017522"/>
            </a:xfrm>
            <a:prstGeom prst="line">
              <a:avLst/>
            </a:prstGeom>
            <a:solidFill>
              <a:schemeClr val="accent1"/>
            </a:solidFill>
            <a:ln w="6350" cap="flat" cmpd="sng" algn="ctr">
              <a:solidFill>
                <a:schemeClr val="accent4"/>
              </a:solidFill>
              <a:prstDash val="solid"/>
              <a:round/>
              <a:headEnd type="none" w="med" len="med"/>
              <a:tailEnd type="none" w="med" len="med"/>
            </a:ln>
            <a:effectLst/>
          </p:spPr>
        </p:cxnSp>
        <p:cxnSp>
          <p:nvCxnSpPr>
            <p:cNvPr id="8" name="Straight Connector 7"/>
            <p:cNvCxnSpPr/>
            <p:nvPr/>
          </p:nvCxnSpPr>
          <p:spPr bwMode="auto">
            <a:xfrm flipV="1">
              <a:off x="5779558" y="2686049"/>
              <a:ext cx="0" cy="2017522"/>
            </a:xfrm>
            <a:prstGeom prst="line">
              <a:avLst/>
            </a:prstGeom>
            <a:solidFill>
              <a:schemeClr val="accent1"/>
            </a:solidFill>
            <a:ln w="6350" cap="flat" cmpd="sng" algn="ctr">
              <a:solidFill>
                <a:schemeClr val="accent4"/>
              </a:solidFill>
              <a:prstDash val="solid"/>
              <a:round/>
              <a:headEnd type="none" w="med" len="med"/>
              <a:tailEnd type="none" w="med" len="med"/>
            </a:ln>
            <a:effectLst/>
          </p:spPr>
        </p:cxnSp>
      </p:grpSp>
      <p:sp>
        <p:nvSpPr>
          <p:cNvPr id="10" name="TextBox 9"/>
          <p:cNvSpPr txBox="1"/>
          <p:nvPr/>
        </p:nvSpPr>
        <p:spPr>
          <a:xfrm>
            <a:off x="1134429" y="3434643"/>
            <a:ext cx="1939193" cy="553998"/>
          </a:xfrm>
          <a:prstGeom prst="rect">
            <a:avLst/>
          </a:prstGeom>
          <a:noFill/>
        </p:spPr>
        <p:txBody>
          <a:bodyPr wrap="square" lIns="18288" rIns="0" rtlCol="0">
            <a:spAutoFit/>
          </a:bodyPr>
          <a:lstStyle/>
          <a:p>
            <a:pPr algn="l">
              <a:lnSpc>
                <a:spcPct val="100000"/>
              </a:lnSpc>
              <a:spcBef>
                <a:spcPts val="600"/>
              </a:spcBef>
              <a:spcAft>
                <a:spcPts val="0"/>
              </a:spcAft>
            </a:pPr>
            <a:r>
              <a:rPr lang="en-US" sz="1000" dirty="0">
                <a:solidFill>
                  <a:schemeClr val="tx2"/>
                </a:solidFill>
                <a:latin typeface="+mn-lt"/>
              </a:rPr>
              <a:t>JSTOR is a not-for-profit digital library of academic journals, books, and primary sources. </a:t>
            </a:r>
            <a:endParaRPr lang="en-US" sz="1000" dirty="0" smtClean="0">
              <a:solidFill>
                <a:schemeClr val="tx2"/>
              </a:solidFill>
              <a:latin typeface="+mn-lt"/>
            </a:endParaRPr>
          </a:p>
        </p:txBody>
      </p:sp>
      <p:sp>
        <p:nvSpPr>
          <p:cNvPr id="12" name="TextBox 11"/>
          <p:cNvSpPr txBox="1"/>
          <p:nvPr/>
        </p:nvSpPr>
        <p:spPr>
          <a:xfrm>
            <a:off x="3679825" y="3434643"/>
            <a:ext cx="1762125" cy="1015663"/>
          </a:xfrm>
          <a:prstGeom prst="rect">
            <a:avLst/>
          </a:prstGeom>
          <a:noFill/>
        </p:spPr>
        <p:txBody>
          <a:bodyPr wrap="square" lIns="18288" rIns="0" rtlCol="0">
            <a:spAutoFit/>
          </a:bodyPr>
          <a:lstStyle>
            <a:defPPr>
              <a:defRPr lang="en-US"/>
            </a:defPPr>
            <a:lvl1pPr algn="l">
              <a:lnSpc>
                <a:spcPct val="100000"/>
              </a:lnSpc>
              <a:spcBef>
                <a:spcPts val="600"/>
              </a:spcBef>
              <a:spcAft>
                <a:spcPts val="0"/>
              </a:spcAft>
              <a:defRPr sz="1100">
                <a:solidFill>
                  <a:schemeClr val="accent4"/>
                </a:solidFill>
                <a:latin typeface="+mn-lt"/>
              </a:defRPr>
            </a:lvl1pPr>
          </a:lstStyle>
          <a:p>
            <a:r>
              <a:rPr lang="en-US" sz="1000" dirty="0" err="1">
                <a:solidFill>
                  <a:schemeClr val="tx2"/>
                </a:solidFill>
              </a:rPr>
              <a:t>Ithaka</a:t>
            </a:r>
            <a:r>
              <a:rPr lang="en-US" sz="1000" dirty="0">
                <a:solidFill>
                  <a:schemeClr val="tx2"/>
                </a:solidFill>
              </a:rPr>
              <a:t> S+R is a not-for-profit research and consulting service that helps academic, cultural, and publishing communities thrive in the digital environment. </a:t>
            </a:r>
          </a:p>
        </p:txBody>
      </p:sp>
      <p:sp>
        <p:nvSpPr>
          <p:cNvPr id="13" name="TextBox 12"/>
          <p:cNvSpPr txBox="1"/>
          <p:nvPr/>
        </p:nvSpPr>
        <p:spPr>
          <a:xfrm>
            <a:off x="6197600" y="3434643"/>
            <a:ext cx="1939193" cy="861774"/>
          </a:xfrm>
          <a:prstGeom prst="rect">
            <a:avLst/>
          </a:prstGeom>
          <a:noFill/>
        </p:spPr>
        <p:txBody>
          <a:bodyPr wrap="square" lIns="18288" rIns="0" rtlCol="0">
            <a:spAutoFit/>
          </a:bodyPr>
          <a:lstStyle>
            <a:defPPr>
              <a:defRPr lang="en-US"/>
            </a:defPPr>
            <a:lvl1pPr algn="l">
              <a:lnSpc>
                <a:spcPct val="100000"/>
              </a:lnSpc>
              <a:spcBef>
                <a:spcPts val="600"/>
              </a:spcBef>
              <a:spcAft>
                <a:spcPts val="0"/>
              </a:spcAft>
              <a:defRPr sz="1100">
                <a:solidFill>
                  <a:schemeClr val="accent4"/>
                </a:solidFill>
                <a:latin typeface="+mn-lt"/>
              </a:defRPr>
            </a:lvl1pPr>
          </a:lstStyle>
          <a:p>
            <a:r>
              <a:rPr lang="en-US" sz="1000">
                <a:solidFill>
                  <a:schemeClr val="tx2"/>
                </a:solidFill>
              </a:rPr>
              <a:t>Portico is a not-for-profit preservation service for digital publications, including electronic journals, books, and historical collections. </a:t>
            </a:r>
            <a:endParaRPr lang="en-US" sz="1000" dirty="0">
              <a:solidFill>
                <a:schemeClr val="tx2"/>
              </a:solidFill>
            </a:endParaRPr>
          </a:p>
        </p:txBody>
      </p:sp>
      <p:sp>
        <p:nvSpPr>
          <p:cNvPr id="14" name="Text Placeholder 4"/>
          <p:cNvSpPr>
            <a:spLocks noGrp="1"/>
          </p:cNvSpPr>
          <p:nvPr/>
        </p:nvSpPr>
        <p:spPr bwMode="auto">
          <a:xfrm>
            <a:off x="692151" y="1200984"/>
            <a:ext cx="7639050" cy="6341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8000"/>
              </a:lnSpc>
              <a:spcBef>
                <a:spcPts val="1500"/>
              </a:spcBef>
              <a:spcAft>
                <a:spcPct val="0"/>
              </a:spcAft>
              <a:buClr>
                <a:schemeClr val="accent1"/>
              </a:buClr>
              <a:buSzPct val="90000"/>
              <a:buFont typeface="Wingdings" pitchFamily="2" charset="2"/>
              <a:defRPr sz="1700" i="1" baseline="0">
                <a:solidFill>
                  <a:schemeClr val="tx1"/>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lgn="ctr">
              <a:lnSpc>
                <a:spcPct val="50000"/>
              </a:lnSpc>
              <a:spcBef>
                <a:spcPts val="1000"/>
              </a:spcBef>
            </a:pPr>
            <a:r>
              <a:rPr lang="en-US" dirty="0"/>
              <a:t>ITHAKA is a not-for-profit organization that helps the </a:t>
            </a:r>
            <a:r>
              <a:rPr lang="en-US" dirty="0" smtClean="0"/>
              <a:t>academic</a:t>
            </a:r>
          </a:p>
          <a:p>
            <a:pPr algn="ctr">
              <a:lnSpc>
                <a:spcPct val="50000"/>
              </a:lnSpc>
              <a:spcBef>
                <a:spcPts val="1000"/>
              </a:spcBef>
            </a:pPr>
            <a:r>
              <a:rPr lang="en-US" dirty="0" smtClean="0"/>
              <a:t>community </a:t>
            </a:r>
            <a:r>
              <a:rPr lang="en-US" dirty="0"/>
              <a:t>use digital technologies to preserve the scholarly </a:t>
            </a:r>
            <a:r>
              <a:rPr lang="en-US" dirty="0" smtClean="0"/>
              <a:t>record</a:t>
            </a:r>
          </a:p>
          <a:p>
            <a:pPr algn="ctr">
              <a:lnSpc>
                <a:spcPct val="50000"/>
              </a:lnSpc>
              <a:spcBef>
                <a:spcPts val="1000"/>
              </a:spcBef>
            </a:pPr>
            <a:r>
              <a:rPr lang="en-US" dirty="0" smtClean="0"/>
              <a:t>and </a:t>
            </a:r>
            <a:r>
              <a:rPr lang="en-US" dirty="0"/>
              <a:t>to advance research and teaching in sustainable ways</a:t>
            </a:r>
            <a:r>
              <a:rPr lang="en-US" dirty="0" smtClean="0"/>
              <a:t>.</a:t>
            </a:r>
          </a:p>
          <a:p>
            <a:pPr algn="ctr">
              <a:lnSpc>
                <a:spcPct val="50000"/>
              </a:lnSpc>
            </a:pPr>
            <a:r>
              <a:rPr lang="en-US" dirty="0" smtClean="0"/>
              <a:t> </a:t>
            </a:r>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130424"/>
            <a:ext cx="894081" cy="11176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114550"/>
            <a:ext cx="914400" cy="1143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475" y="1943100"/>
            <a:ext cx="1143000" cy="142875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5903" y="701763"/>
            <a:ext cx="4160520" cy="358666"/>
          </a:xfrm>
          <a:prstGeom prst="rect">
            <a:avLst/>
          </a:prstGeom>
        </p:spPr>
      </p:pic>
      <p:sp>
        <p:nvSpPr>
          <p:cNvPr id="17" name="Rectangle 16"/>
          <p:cNvSpPr/>
          <p:nvPr/>
        </p:nvSpPr>
        <p:spPr>
          <a:xfrm>
            <a:off x="3724767" y="4742356"/>
            <a:ext cx="1611339" cy="209288"/>
          </a:xfrm>
          <a:prstGeom prst="rect">
            <a:avLst/>
          </a:prstGeom>
        </p:spPr>
        <p:txBody>
          <a:bodyPr wrap="none">
            <a:spAutoFit/>
          </a:bodyPr>
          <a:lstStyle/>
          <a:p>
            <a:r>
              <a:rPr lang="en-US" sz="800" dirty="0" smtClean="0">
                <a:latin typeface="+mn-lt"/>
              </a:rPr>
              <a:t>© 2014 ITHAKA CC BY-NC 4.0</a:t>
            </a:r>
          </a:p>
        </p:txBody>
      </p:sp>
    </p:spTree>
    <p:extLst>
      <p:ext uri="{BB962C8B-B14F-4D97-AF65-F5344CB8AC3E}">
        <p14:creationId xmlns:p14="http://schemas.microsoft.com/office/powerpoint/2010/main" val="260527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smtClean="0"/>
              <a:t>Motivation</a:t>
            </a:r>
            <a:r>
              <a:rPr lang="en-US" dirty="0" smtClean="0"/>
              <a:t> for study</a:t>
            </a:r>
            <a:endParaRPr lang="en-US" dirty="0"/>
          </a:p>
        </p:txBody>
      </p:sp>
      <p:sp>
        <p:nvSpPr>
          <p:cNvPr id="24" name="Text Placeholder 23"/>
          <p:cNvSpPr>
            <a:spLocks noGrp="1"/>
          </p:cNvSpPr>
          <p:nvPr>
            <p:ph type="body" sz="quarter" idx="15"/>
          </p:nvPr>
        </p:nvSpPr>
        <p:spPr/>
        <p:txBody>
          <a:bodyPr/>
          <a:lstStyle/>
          <a:p>
            <a:r>
              <a:rPr lang="en-US" sz="1500" i="0" dirty="0" smtClean="0">
                <a:solidFill>
                  <a:schemeClr val="accent1">
                    <a:lumMod val="50000"/>
                  </a:schemeClr>
                </a:solidFill>
              </a:rPr>
              <a:t>To understand what support faculty and staff need to create and sustain digital research projects on campus.</a:t>
            </a:r>
          </a:p>
          <a:p>
            <a:r>
              <a:rPr lang="en-US" sz="1500" i="0" dirty="0" smtClean="0">
                <a:solidFill>
                  <a:schemeClr val="accent1">
                    <a:lumMod val="50000"/>
                  </a:schemeClr>
                </a:solidFill>
              </a:rPr>
              <a:t>To assess our current systems of support.</a:t>
            </a:r>
          </a:p>
          <a:p>
            <a:r>
              <a:rPr lang="en-US" sz="1500" i="0" dirty="0" smtClean="0">
                <a:solidFill>
                  <a:schemeClr val="accent1">
                    <a:lumMod val="50000"/>
                  </a:schemeClr>
                </a:solidFill>
              </a:rPr>
              <a:t>To clarify our motivations for supporting digital research projects.</a:t>
            </a:r>
          </a:p>
          <a:p>
            <a:r>
              <a:rPr lang="en-US" sz="1500" i="0" dirty="0" smtClean="0">
                <a:solidFill>
                  <a:schemeClr val="accent1">
                    <a:lumMod val="50000"/>
                  </a:schemeClr>
                </a:solidFill>
              </a:rPr>
              <a:t>To determine where there are gaps or overlaps in the current system, and what a better, more comprehensive system might look like.</a:t>
            </a:r>
            <a:endParaRPr lang="en-US" sz="1500" i="0" dirty="0" smtClean="0"/>
          </a:p>
          <a:p>
            <a:endParaRPr lang="en-US" dirty="0" smtClean="0"/>
          </a:p>
          <a:p>
            <a:endParaRPr lang="en-US" dirty="0"/>
          </a:p>
        </p:txBody>
      </p:sp>
    </p:spTree>
    <p:extLst>
      <p:ext uri="{BB962C8B-B14F-4D97-AF65-F5344CB8AC3E}">
        <p14:creationId xmlns:p14="http://schemas.microsoft.com/office/powerpoint/2010/main" val="49505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smtClean="0"/>
              <a:t>Our method</a:t>
            </a:r>
            <a:endParaRPr lang="en-US" b="1" dirty="0"/>
          </a:p>
        </p:txBody>
      </p:sp>
      <p:sp>
        <p:nvSpPr>
          <p:cNvPr id="24" name="Text Placeholder 23"/>
          <p:cNvSpPr>
            <a:spLocks noGrp="1"/>
          </p:cNvSpPr>
          <p:nvPr>
            <p:ph type="body" sz="quarter" idx="15"/>
          </p:nvPr>
        </p:nvSpPr>
        <p:spPr>
          <a:xfrm>
            <a:off x="4864608" y="1262062"/>
            <a:ext cx="3422142" cy="3513137"/>
          </a:xfrm>
        </p:spPr>
        <p:txBody>
          <a:bodyPr/>
          <a:lstStyle/>
          <a:p>
            <a:pPr lvl="2"/>
            <a:r>
              <a:rPr lang="en-US" dirty="0" smtClean="0"/>
              <a:t>Interviews</a:t>
            </a:r>
          </a:p>
          <a:p>
            <a:pPr lvl="2"/>
            <a:endParaRPr lang="en-US" dirty="0" smtClean="0"/>
          </a:p>
          <a:p>
            <a:pPr lvl="2"/>
            <a:r>
              <a:rPr lang="en-US" dirty="0" smtClean="0"/>
              <a:t>Faculty survey</a:t>
            </a:r>
          </a:p>
          <a:p>
            <a:pPr lvl="2"/>
            <a:endParaRPr lang="en-US" dirty="0" smtClean="0"/>
          </a:p>
          <a:p>
            <a:pPr lvl="2"/>
            <a:r>
              <a:rPr lang="en-US" dirty="0" smtClean="0"/>
              <a:t>Key stakeholder roundtable</a:t>
            </a:r>
          </a:p>
          <a:p>
            <a:endParaRPr lang="en-US" dirty="0" smtClean="0"/>
          </a:p>
          <a:p>
            <a:endParaRPr lang="en-US" dirty="0"/>
          </a:p>
        </p:txBody>
      </p:sp>
    </p:spTree>
    <p:extLst>
      <p:ext uri="{BB962C8B-B14F-4D97-AF65-F5344CB8AC3E}">
        <p14:creationId xmlns:p14="http://schemas.microsoft.com/office/powerpoint/2010/main" val="49505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smtClean="0"/>
              <a:t>Findings</a:t>
            </a:r>
            <a:r>
              <a:rPr lang="en-US" dirty="0" smtClean="0"/>
              <a:t> </a:t>
            </a:r>
          </a:p>
          <a:p>
            <a:r>
              <a:rPr lang="en-US" dirty="0" smtClean="0"/>
              <a:t>from our study</a:t>
            </a:r>
            <a:endParaRPr lang="en-US" dirty="0"/>
          </a:p>
        </p:txBody>
      </p:sp>
    </p:spTree>
    <p:extLst>
      <p:ext uri="{BB962C8B-B14F-4D97-AF65-F5344CB8AC3E}">
        <p14:creationId xmlns:p14="http://schemas.microsoft.com/office/powerpoint/2010/main" val="577497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5213892" cy="514350"/>
          </a:xfrm>
        </p:spPr>
        <p:txBody>
          <a:bodyPr/>
          <a:lstStyle/>
          <a:p>
            <a:r>
              <a:rPr lang="en-US" sz="2400" dirty="0"/>
              <a:t>Group </a:t>
            </a:r>
            <a:r>
              <a:rPr lang="en-US" sz="2400" dirty="0" smtClean="0"/>
              <a:t>surveyed Includes</a:t>
            </a:r>
            <a:r>
              <a:rPr lang="en-US" sz="2400" dirty="0"/>
              <a:t>:</a:t>
            </a:r>
            <a:br>
              <a:rPr lang="en-US" sz="2400" dirty="0"/>
            </a:br>
            <a:endParaRPr lang="en-US" sz="2400" b="1" dirty="0"/>
          </a:p>
        </p:txBody>
      </p:sp>
      <p:sp>
        <p:nvSpPr>
          <p:cNvPr id="3" name="Text Placeholder 2"/>
          <p:cNvSpPr>
            <a:spLocks noGrp="1"/>
          </p:cNvSpPr>
          <p:nvPr>
            <p:ph type="body" sz="quarter" idx="4294967295"/>
          </p:nvPr>
        </p:nvSpPr>
        <p:spPr>
          <a:xfrm>
            <a:off x="844550" y="1331307"/>
            <a:ext cx="3511550" cy="611793"/>
          </a:xfrm>
          <a:prstGeom prst="rect">
            <a:avLst/>
          </a:prstGeom>
        </p:spPr>
        <p:txBody>
          <a:bodyPr/>
          <a:lstStyle/>
          <a:p>
            <a:r>
              <a:rPr lang="en-US" i="1" dirty="0"/>
              <a:t>[#] faculty in [#] departments sent questionnaire</a:t>
            </a:r>
          </a:p>
          <a:p>
            <a:endParaRPr lang="en-US" sz="1500" i="0" dirty="0">
              <a:solidFill>
                <a:srgbClr val="414042"/>
              </a:solidFill>
            </a:endParaRPr>
          </a:p>
          <a:p>
            <a:endParaRPr lang="en-US" sz="1500" dirty="0">
              <a:solidFill>
                <a:srgbClr val="414042"/>
              </a:solidFill>
            </a:endParaRPr>
          </a:p>
        </p:txBody>
      </p:sp>
      <p:cxnSp>
        <p:nvCxnSpPr>
          <p:cNvPr id="10" name="Straight Connector 9"/>
          <p:cNvCxnSpPr/>
          <p:nvPr/>
        </p:nvCxnSpPr>
        <p:spPr bwMode="auto">
          <a:xfrm>
            <a:off x="1022720" y="2025509"/>
            <a:ext cx="7181480" cy="6491"/>
          </a:xfrm>
          <a:prstGeom prst="line">
            <a:avLst/>
          </a:prstGeom>
          <a:solidFill>
            <a:schemeClr val="accent1"/>
          </a:solidFill>
          <a:ln w="9525" cap="flat" cmpd="sng" algn="ctr">
            <a:solidFill>
              <a:schemeClr val="tx1">
                <a:lumMod val="40000"/>
                <a:lumOff val="60000"/>
              </a:schemeClr>
            </a:solidFill>
            <a:prstDash val="solid"/>
            <a:round/>
            <a:headEnd type="none" w="med" len="med"/>
            <a:tailEnd type="none" w="med" len="med"/>
          </a:ln>
          <a:effectLst/>
        </p:spPr>
      </p:cxnSp>
      <p:sp>
        <p:nvSpPr>
          <p:cNvPr id="22" name="TextBox 21"/>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
        <p:nvSpPr>
          <p:cNvPr id="23" name="Text Placeholder 18"/>
          <p:cNvSpPr>
            <a:spLocks noGrp="1"/>
          </p:cNvSpPr>
          <p:nvPr>
            <p:ph type="body" sz="quarter" idx="16"/>
          </p:nvPr>
        </p:nvSpPr>
        <p:spPr>
          <a:xfrm>
            <a:off x="996950" y="2254250"/>
            <a:ext cx="2489200" cy="1003300"/>
          </a:xfrm>
        </p:spPr>
        <p:txBody>
          <a:bodyPr/>
          <a:lstStyle/>
          <a:p>
            <a:pPr lvl="2"/>
            <a:r>
              <a:rPr lang="en-US" dirty="0"/>
              <a:t>[department 1] ([#])</a:t>
            </a:r>
          </a:p>
          <a:p>
            <a:pPr lvl="2"/>
            <a:r>
              <a:rPr lang="en-US" dirty="0"/>
              <a:t>[department 2] ([#])</a:t>
            </a:r>
          </a:p>
          <a:p>
            <a:pPr lvl="2"/>
            <a:r>
              <a:rPr lang="en-US" dirty="0"/>
              <a:t>[…</a:t>
            </a:r>
            <a:r>
              <a:rPr lang="en-US" dirty="0" smtClean="0"/>
              <a:t>]</a:t>
            </a:r>
            <a:endParaRPr lang="en-US" dirty="0"/>
          </a:p>
        </p:txBody>
      </p:sp>
      <p:sp>
        <p:nvSpPr>
          <p:cNvPr id="24" name="Text Placeholder 18"/>
          <p:cNvSpPr>
            <a:spLocks noGrp="1"/>
          </p:cNvSpPr>
          <p:nvPr>
            <p:ph type="body" sz="quarter" idx="16"/>
          </p:nvPr>
        </p:nvSpPr>
        <p:spPr>
          <a:xfrm>
            <a:off x="3740150" y="2254250"/>
            <a:ext cx="2489200" cy="1003300"/>
          </a:xfrm>
        </p:spPr>
        <p:txBody>
          <a:bodyPr/>
          <a:lstStyle/>
          <a:p>
            <a:pPr lvl="2"/>
            <a:r>
              <a:rPr lang="en-US" dirty="0"/>
              <a:t>Professors ([#])</a:t>
            </a:r>
          </a:p>
          <a:p>
            <a:pPr lvl="2"/>
            <a:r>
              <a:rPr lang="en-US" dirty="0"/>
              <a:t> </a:t>
            </a:r>
            <a:r>
              <a:rPr lang="en-US" dirty="0" smtClean="0"/>
              <a:t>Associate </a:t>
            </a:r>
            <a:r>
              <a:rPr lang="en-US" dirty="0"/>
              <a:t>Professors ([#])</a:t>
            </a:r>
          </a:p>
          <a:p>
            <a:pPr lvl="2"/>
            <a:r>
              <a:rPr lang="en-US" dirty="0"/>
              <a:t> </a:t>
            </a:r>
            <a:r>
              <a:rPr lang="en-US" dirty="0" smtClean="0"/>
              <a:t>Assistant </a:t>
            </a:r>
            <a:r>
              <a:rPr lang="en-US" dirty="0"/>
              <a:t>Professors ([#])</a:t>
            </a:r>
          </a:p>
          <a:p>
            <a:pPr lvl="2"/>
            <a:r>
              <a:rPr lang="en-US" dirty="0"/>
              <a:t> </a:t>
            </a:r>
            <a:r>
              <a:rPr lang="en-US" dirty="0" smtClean="0"/>
              <a:t>Other </a:t>
            </a:r>
            <a:r>
              <a:rPr lang="en-US" dirty="0"/>
              <a:t>([#])</a:t>
            </a:r>
          </a:p>
        </p:txBody>
      </p:sp>
      <p:cxnSp>
        <p:nvCxnSpPr>
          <p:cNvPr id="25" name="Straight Connector 24"/>
          <p:cNvCxnSpPr/>
          <p:nvPr/>
        </p:nvCxnSpPr>
        <p:spPr bwMode="auto">
          <a:xfrm>
            <a:off x="1022720" y="3530459"/>
            <a:ext cx="7181480" cy="6491"/>
          </a:xfrm>
          <a:prstGeom prst="line">
            <a:avLst/>
          </a:prstGeom>
          <a:solidFill>
            <a:schemeClr val="accent1"/>
          </a:solidFill>
          <a:ln w="9525" cap="flat" cmpd="sng" algn="ctr">
            <a:solidFill>
              <a:schemeClr val="tx1">
                <a:lumMod val="40000"/>
                <a:lumOff val="60000"/>
              </a:schemeClr>
            </a:solidFill>
            <a:prstDash val="solid"/>
            <a:round/>
            <a:headEnd type="none" w="med" len="med"/>
            <a:tailEnd type="none" w="med" len="med"/>
          </a:ln>
          <a:effectLst/>
        </p:spPr>
      </p:cxnSp>
      <p:sp>
        <p:nvSpPr>
          <p:cNvPr id="26" name="Text Placeholder 2"/>
          <p:cNvSpPr>
            <a:spLocks noGrp="1"/>
          </p:cNvSpPr>
          <p:nvPr>
            <p:ph type="body" sz="quarter" idx="4294967295"/>
          </p:nvPr>
        </p:nvSpPr>
        <p:spPr>
          <a:xfrm>
            <a:off x="863600" y="3801457"/>
            <a:ext cx="5803900" cy="611793"/>
          </a:xfrm>
          <a:prstGeom prst="rect">
            <a:avLst/>
          </a:prstGeom>
        </p:spPr>
        <p:txBody>
          <a:bodyPr/>
          <a:lstStyle/>
          <a:p>
            <a:r>
              <a:rPr lang="en-US" sz="1800" dirty="0">
                <a:solidFill>
                  <a:schemeClr val="tx1"/>
                </a:solidFill>
              </a:rPr>
              <a:t>[#] responses= [#]% response rate</a:t>
            </a:r>
          </a:p>
          <a:p>
            <a:endParaRPr lang="en-US" sz="1500" i="0" dirty="0">
              <a:solidFill>
                <a:srgbClr val="414042"/>
              </a:solidFill>
            </a:endParaRPr>
          </a:p>
          <a:p>
            <a:endParaRPr lang="en-US" sz="1500" dirty="0">
              <a:solidFill>
                <a:srgbClr val="414042"/>
              </a:solidFill>
            </a:endParaRPr>
          </a:p>
        </p:txBody>
      </p:sp>
    </p:spTree>
    <p:extLst>
      <p:ext uri="{BB962C8B-B14F-4D97-AF65-F5344CB8AC3E}">
        <p14:creationId xmlns:p14="http://schemas.microsoft.com/office/powerpoint/2010/main" val="1472533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What faculty are doing </a:t>
            </a:r>
          </a:p>
          <a:p>
            <a:r>
              <a:rPr lang="en-US" b="1" dirty="0" smtClean="0"/>
              <a:t>today</a:t>
            </a:r>
            <a:endParaRPr lang="en-US" dirty="0"/>
          </a:p>
        </p:txBody>
      </p:sp>
    </p:spTree>
    <p:extLst>
      <p:ext uri="{BB962C8B-B14F-4D97-AF65-F5344CB8AC3E}">
        <p14:creationId xmlns:p14="http://schemas.microsoft.com/office/powerpoint/2010/main" val="57749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 of respondents </a:t>
            </a:r>
            <a:r>
              <a:rPr lang="en-US" sz="2000" dirty="0" smtClean="0">
                <a:solidFill>
                  <a:schemeClr val="accent1">
                    <a:lumMod val="50000"/>
                  </a:schemeClr>
                </a:solidFill>
              </a:rPr>
              <a:t>use digital resources</a:t>
            </a:r>
            <a:r>
              <a:rPr lang="en-US" sz="2000" dirty="0" smtClean="0"/>
              <a:t>; most have used […]</a:t>
            </a:r>
            <a:endParaRPr lang="en-US" sz="2000" dirty="0">
              <a:solidFill>
                <a:schemeClr val="accent1">
                  <a:lumMod val="50000"/>
                </a:schemeClr>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235261045"/>
              </p:ext>
            </p:extLst>
          </p:nvPr>
        </p:nvGraphicFramePr>
        <p:xfrm>
          <a:off x="929515" y="1428278"/>
          <a:ext cx="7769424" cy="29818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16750" y="171450"/>
            <a:ext cx="1955800" cy="846386"/>
          </a:xfrm>
          <a:prstGeom prst="rect">
            <a:avLst/>
          </a:prstGeom>
          <a:solidFill>
            <a:schemeClr val="accent2"/>
          </a:solidFill>
        </p:spPr>
        <p:txBody>
          <a:bodyPr wrap="square" rtlCol="0">
            <a:spAutoFit/>
          </a:bodyPr>
          <a:lstStyle/>
          <a:p>
            <a:endParaRPr lang="en-US" sz="700" dirty="0">
              <a:solidFill>
                <a:schemeClr val="bg1"/>
              </a:solidFill>
              <a:latin typeface="+mj-lt"/>
            </a:endParaRPr>
          </a:p>
          <a:p>
            <a:r>
              <a:rPr lang="en-US" sz="1400" kern="1200" dirty="0" smtClean="0">
                <a:solidFill>
                  <a:schemeClr val="bg1"/>
                </a:solidFill>
                <a:latin typeface="+mj-lt"/>
              </a:rPr>
              <a:t>FILL IN WITH FIGURES FROM YOUR SURVEY</a:t>
            </a:r>
            <a:endParaRPr lang="en-US" sz="1800" kern="1200" dirty="0" smtClean="0">
              <a:solidFill>
                <a:schemeClr val="bg1"/>
              </a:solidFill>
              <a:latin typeface="+mj-lt"/>
            </a:endParaRPr>
          </a:p>
          <a:p>
            <a:pPr algn="r"/>
            <a:endParaRPr lang="en-US" sz="600" i="1" kern="1200" dirty="0">
              <a:solidFill>
                <a:schemeClr val="bg1"/>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haka Survey Template">
  <a:themeElements>
    <a:clrScheme name="Ithaka Survey Template">
      <a:dk1>
        <a:srgbClr val="414042"/>
      </a:dk1>
      <a:lt1>
        <a:srgbClr val="FFFFFF"/>
      </a:lt1>
      <a:dk2>
        <a:srgbClr val="414042"/>
      </a:dk2>
      <a:lt2>
        <a:srgbClr val="FFFFFF"/>
      </a:lt2>
      <a:accent1>
        <a:srgbClr val="546D89"/>
      </a:accent1>
      <a:accent2>
        <a:srgbClr val="E94F3C"/>
      </a:accent2>
      <a:accent3>
        <a:srgbClr val="233050"/>
      </a:accent3>
      <a:accent4>
        <a:srgbClr val="77787B"/>
      </a:accent4>
      <a:accent5>
        <a:srgbClr val="CCBF8B"/>
      </a:accent5>
      <a:accent6>
        <a:srgbClr val="FFA500"/>
      </a:accent6>
      <a:hlink>
        <a:srgbClr val="546D89"/>
      </a:hlink>
      <a:folHlink>
        <a:srgbClr val="546D89"/>
      </a:folHlink>
    </a:clrScheme>
    <a:fontScheme name="Ithaka Survey Template">
      <a:majorFont>
        <a:latin typeface="Arial Narrow"/>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50000"/>
          </a:spcBef>
          <a:spcAft>
            <a:spcPct val="0"/>
          </a:spcAft>
          <a:buClrTx/>
          <a:buSzTx/>
          <a:buFontTx/>
          <a:buNone/>
          <a:tabLst/>
          <a:defRPr kumimoji="0"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lIns="0" rIns="0" rtlCol="0">
        <a:spAutoFit/>
      </a:bodyPr>
      <a:lstStyle>
        <a:defPPr algn="l">
          <a:defRPr sz="1100" smtClean="0">
            <a:solidFill>
              <a:schemeClr val="accent4"/>
            </a:solidFill>
            <a:latin typeface="+mn-lt"/>
          </a:defRPr>
        </a:defPPr>
      </a:lstStyle>
    </a:txDef>
  </a:objectDefaults>
  <a:extraClrSchemeLst/>
  <a:custClrLst>
    <a:custClr name="Logo Light Blue">
      <a:srgbClr val="0098DB"/>
    </a:custClr>
    <a:custClr name="Logo Dark Green">
      <a:srgbClr val="427730"/>
    </a:custClr>
    <a:custClr name="Tint Blue">
      <a:srgbClr val="D7E1FA"/>
    </a:custClr>
    <a:custClr name="Tint Green">
      <a:srgbClr val="DCF0A5"/>
    </a:custClr>
    <a:custClr name="Tint Light Orange">
      <a:srgbClr val="FFF096"/>
    </a:custClr>
    <a:custClr name="Tint Dark Orange">
      <a:srgbClr val="FFD7AA"/>
    </a:custClr>
    <a:custClr name="Tint Dark Teal">
      <a:srgbClr val="AFEBEB"/>
    </a:custClr>
    <a:custClr name="Tint Brown">
      <a:srgbClr val="DCCDA0"/>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Ithaka Survey Template</Template>
  <TotalTime>26881</TotalTime>
  <Words>1617</Words>
  <Application>Microsoft Office PowerPoint</Application>
  <PresentationFormat>On-screen Show (16:9)</PresentationFormat>
  <Paragraphs>368</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Arial Narrow</vt:lpstr>
      <vt:lpstr>Georgia</vt:lpstr>
      <vt:lpstr>Wingdings</vt:lpstr>
      <vt:lpstr>Ithaka Survey Template</vt:lpstr>
      <vt:lpstr>PowerPoint Presentation</vt:lpstr>
      <vt:lpstr>PowerPoint Presentation</vt:lpstr>
      <vt:lpstr>PowerPoint Presentation</vt:lpstr>
      <vt:lpstr>PowerPoint Presentation</vt:lpstr>
      <vt:lpstr>PowerPoint Presentation</vt:lpstr>
      <vt:lpstr>PowerPoint Presentation</vt:lpstr>
      <vt:lpstr>Group surveyed Includes: </vt:lpstr>
      <vt:lpstr>PowerPoint Presentation</vt:lpstr>
      <vt:lpstr>[#]% of respondents use digital resources; most have used […]</vt:lpstr>
      <vt:lpstr>About [#]% have created […]</vt:lpstr>
      <vt:lpstr>Respondents intend for their resources to be available to the broader public…</vt:lpstr>
      <vt:lpstr>…and to grow in the future</vt:lpstr>
      <vt:lpstr>Examples of project types</vt:lpstr>
      <vt:lpstr>Lots of projects, but many are quite “basic”</vt:lpstr>
      <vt:lpstr>PowerPoint Presentation</vt:lpstr>
      <vt:lpstr>For upfront support, most respondents receive support from […]</vt:lpstr>
      <vt:lpstr>[…] becomes increasingly important for ongoing support</vt:lpstr>
      <vt:lpstr>Overlaps and gaps in support</vt:lpstr>
      <vt:lpstr>Almost [#] received support from [#] campus units/individuals</vt:lpstr>
      <vt:lpstr>Faculty are most concerned about […] and […]</vt:lpstr>
      <vt:lpstr>The concerns of FACULTY, in their voices</vt:lpstr>
      <vt:lpstr>PowerPoint Presentation</vt:lpstr>
      <vt:lpstr>What might drive a strategy of dh support?</vt:lpstr>
      <vt:lpstr>Motivation for support</vt:lpstr>
      <vt:lpstr>Motivation for support</vt:lpstr>
      <vt:lpstr>Motivation for support</vt:lpstr>
      <vt:lpstr>Motivation for support</vt:lpstr>
      <vt:lpstr>Motivation for support</vt:lpstr>
      <vt:lpstr>Organizational models to consider</vt:lpstr>
      <vt:lpstr>Key elements of support</vt:lpstr>
      <vt:lpstr>Key elements of support</vt:lpstr>
      <vt:lpstr>Key elements of support</vt:lpstr>
      <vt:lpstr>PowerPoint Presentation</vt:lpstr>
      <vt:lpstr>Other resources</vt:lpstr>
      <vt:lpstr>PowerPoint Presentation</vt:lpstr>
    </vt:vector>
  </TitlesOfParts>
  <Company>TowerGroup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travis_laptop</dc:creator>
  <cp:lastModifiedBy>Kimberly Lutz</cp:lastModifiedBy>
  <cp:revision>816</cp:revision>
  <cp:lastPrinted>2014-04-21T11:34:43Z</cp:lastPrinted>
  <dcterms:created xsi:type="dcterms:W3CDTF">2008-09-30T19:00:16Z</dcterms:created>
  <dcterms:modified xsi:type="dcterms:W3CDTF">2015-09-12T18:59:45Z</dcterms:modified>
</cp:coreProperties>
</file>